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2"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5" r:id="rId17"/>
    <p:sldId id="276" r:id="rId18"/>
    <p:sldId id="277" r:id="rId19"/>
    <p:sldId id="278" r:id="rId20"/>
    <p:sldId id="279" r:id="rId21"/>
    <p:sldId id="280" r:id="rId2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82441" autoAdjust="0"/>
  </p:normalViewPr>
  <p:slideViewPr>
    <p:cSldViewPr>
      <p:cViewPr varScale="1">
        <p:scale>
          <a:sx n="49" d="100"/>
          <a:sy n="49" d="100"/>
        </p:scale>
        <p:origin x="-1314" y="-96"/>
      </p:cViewPr>
      <p:guideLst>
        <p:guide orient="horz" pos="2160"/>
        <p:guide pos="2880"/>
      </p:guideLst>
    </p:cSldViewPr>
  </p:slideViewPr>
  <p:outlineViewPr>
    <p:cViewPr>
      <p:scale>
        <a:sx n="33" d="100"/>
        <a:sy n="33" d="100"/>
      </p:scale>
      <p:origin x="48" y="0"/>
    </p:cViewPr>
  </p:outlineViewPr>
  <p:notesTextViewPr>
    <p:cViewPr>
      <p:scale>
        <a:sx n="1" d="1"/>
        <a:sy n="1" d="1"/>
      </p:scale>
      <p:origin x="0" y="57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8B8CA-3973-4B52-B875-51DD7D3C5032}"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fi-FI"/>
        </a:p>
      </dgm:t>
    </dgm:pt>
    <dgm:pt modelId="{D6737ECB-039C-4413-B307-183FE172C364}">
      <dgm:prSet custT="1"/>
      <dgm:spPr>
        <a:ln>
          <a:noFill/>
        </a:ln>
      </dgm:spPr>
      <dgm:t>
        <a:bodyPr/>
        <a:lstStyle/>
        <a:p>
          <a:pPr algn="r" rtl="0"/>
          <a:endParaRPr lang="fi-FI" sz="1800" b="1" dirty="0" smtClean="0">
            <a:solidFill>
              <a:schemeClr val="tx1"/>
            </a:solidFill>
          </a:endParaRPr>
        </a:p>
        <a:p>
          <a:pPr algn="r" rtl="0"/>
          <a:endParaRPr lang="fi-FI" sz="1800" b="1" dirty="0" smtClean="0">
            <a:solidFill>
              <a:schemeClr val="tx1"/>
            </a:solidFill>
          </a:endParaRPr>
        </a:p>
        <a:p>
          <a:pPr algn="r" rtl="0"/>
          <a:r>
            <a:rPr lang="fi-FI" sz="2600" b="0" dirty="0" smtClean="0">
              <a:solidFill>
                <a:schemeClr val="tx1"/>
              </a:solidFill>
              <a:latin typeface="MiddleMan" pitchFamily="50" charset="0"/>
            </a:rPr>
            <a:t>NAISTEN PANKIN HANKKET</a:t>
          </a:r>
        </a:p>
        <a:p>
          <a:pPr algn="r" rtl="0"/>
          <a:endParaRPr lang="fi-FI" sz="1800" b="1" dirty="0" smtClean="0">
            <a:solidFill>
              <a:schemeClr val="tx1"/>
            </a:solidFill>
          </a:endParaRPr>
        </a:p>
        <a:p>
          <a:pPr algn="r" rtl="0"/>
          <a:endParaRPr lang="fi-FI" sz="1800" b="1" dirty="0">
            <a:solidFill>
              <a:schemeClr val="tx1"/>
            </a:solidFill>
          </a:endParaRPr>
        </a:p>
      </dgm:t>
    </dgm:pt>
    <dgm:pt modelId="{15F153CF-DA5E-4698-B5E8-52FBC3650751}" type="parTrans" cxnId="{B4A64975-FFDC-4CF4-8B3D-77F8D3C19018}">
      <dgm:prSet/>
      <dgm:spPr/>
      <dgm:t>
        <a:bodyPr/>
        <a:lstStyle/>
        <a:p>
          <a:endParaRPr lang="fi-FI"/>
        </a:p>
      </dgm:t>
    </dgm:pt>
    <dgm:pt modelId="{6C362D65-1011-4406-B695-8D87CA970C2D}" type="sibTrans" cxnId="{B4A64975-FFDC-4CF4-8B3D-77F8D3C19018}">
      <dgm:prSet/>
      <dgm:spPr/>
      <dgm:t>
        <a:bodyPr/>
        <a:lstStyle/>
        <a:p>
          <a:endParaRPr lang="fi-FI"/>
        </a:p>
      </dgm:t>
    </dgm:pt>
    <dgm:pt modelId="{C20F78D5-5404-45E3-B06C-79624B426E79}">
      <dgm:prSet custT="1"/>
      <dgm:spPr>
        <a:ln>
          <a:noFill/>
        </a:ln>
      </dgm:spPr>
      <dgm:t>
        <a:bodyPr/>
        <a:lstStyle/>
        <a:p>
          <a:pPr algn="l" rtl="0"/>
          <a:r>
            <a:rPr lang="fi-FI" sz="2400" dirty="0" smtClean="0">
              <a:solidFill>
                <a:schemeClr val="tx1"/>
              </a:solidFill>
            </a:rPr>
            <a:t>Naisten Pankki tukee hankkeita </a:t>
          </a:r>
          <a:br>
            <a:rPr lang="fi-FI" sz="2400" dirty="0" smtClean="0">
              <a:solidFill>
                <a:schemeClr val="tx1"/>
              </a:solidFill>
            </a:rPr>
          </a:br>
          <a:r>
            <a:rPr lang="fi-FI" sz="2400" b="1" dirty="0" smtClean="0">
              <a:solidFill>
                <a:schemeClr val="tx1"/>
              </a:solidFill>
            </a:rPr>
            <a:t>7</a:t>
          </a:r>
          <a:r>
            <a:rPr lang="fi-FI" sz="2400" dirty="0" smtClean="0">
              <a:solidFill>
                <a:schemeClr val="tx1"/>
              </a:solidFill>
            </a:rPr>
            <a:t> </a:t>
          </a:r>
          <a:r>
            <a:rPr lang="fi-FI" sz="2400" b="1" dirty="0" smtClean="0">
              <a:solidFill>
                <a:schemeClr val="tx1"/>
              </a:solidFill>
            </a:rPr>
            <a:t>maassa vuonna 2016</a:t>
          </a:r>
          <a:endParaRPr lang="fi-FI" sz="2400" b="1" dirty="0">
            <a:solidFill>
              <a:schemeClr val="tx1"/>
            </a:solidFill>
          </a:endParaRPr>
        </a:p>
      </dgm:t>
    </dgm:pt>
    <dgm:pt modelId="{2AFB4E60-D671-4E89-8538-0AFFC3D21554}" type="parTrans" cxnId="{26C607C6-00BA-4540-AC88-1029A4628402}">
      <dgm:prSet/>
      <dgm:spPr/>
      <dgm:t>
        <a:bodyPr/>
        <a:lstStyle/>
        <a:p>
          <a:endParaRPr lang="fi-FI"/>
        </a:p>
      </dgm:t>
    </dgm:pt>
    <dgm:pt modelId="{B66AE067-3340-4BD7-96E7-286598C31737}" type="sibTrans" cxnId="{26C607C6-00BA-4540-AC88-1029A4628402}">
      <dgm:prSet/>
      <dgm:spPr/>
      <dgm:t>
        <a:bodyPr/>
        <a:lstStyle/>
        <a:p>
          <a:endParaRPr lang="fi-FI"/>
        </a:p>
      </dgm:t>
    </dgm:pt>
    <dgm:pt modelId="{0C73BD90-1884-4DA5-A453-244770807E46}" type="pres">
      <dgm:prSet presAssocID="{6BC8B8CA-3973-4B52-B875-51DD7D3C5032}" presName="linear" presStyleCnt="0">
        <dgm:presLayoutVars>
          <dgm:dir/>
          <dgm:resizeHandles val="exact"/>
        </dgm:presLayoutVars>
      </dgm:prSet>
      <dgm:spPr/>
      <dgm:t>
        <a:bodyPr/>
        <a:lstStyle/>
        <a:p>
          <a:endParaRPr lang="fi-FI"/>
        </a:p>
      </dgm:t>
    </dgm:pt>
    <dgm:pt modelId="{47638636-8B70-4295-B3AF-CC2CA7D91703}" type="pres">
      <dgm:prSet presAssocID="{D6737ECB-039C-4413-B307-183FE172C364}" presName="comp" presStyleCnt="0"/>
      <dgm:spPr/>
    </dgm:pt>
    <dgm:pt modelId="{8B2F6E0D-7D50-4C5F-BC4D-FFC0756E5E31}" type="pres">
      <dgm:prSet presAssocID="{D6737ECB-039C-4413-B307-183FE172C364}" presName="box" presStyleLbl="node1" presStyleIdx="0" presStyleCnt="2"/>
      <dgm:spPr/>
      <dgm:t>
        <a:bodyPr/>
        <a:lstStyle/>
        <a:p>
          <a:endParaRPr lang="fi-FI"/>
        </a:p>
      </dgm:t>
    </dgm:pt>
    <dgm:pt modelId="{72D1D493-3893-4A18-9A0B-2188661A39E6}" type="pres">
      <dgm:prSet presAssocID="{D6737ECB-039C-4413-B307-183FE172C364}"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noFill/>
        </a:ln>
      </dgm:spPr>
      <dgm:t>
        <a:bodyPr/>
        <a:lstStyle/>
        <a:p>
          <a:endParaRPr lang="fi-FI"/>
        </a:p>
      </dgm:t>
    </dgm:pt>
    <dgm:pt modelId="{027492A5-4053-4A33-BB65-4EF6E602CEA9}" type="pres">
      <dgm:prSet presAssocID="{D6737ECB-039C-4413-B307-183FE172C364}" presName="text" presStyleLbl="node1" presStyleIdx="0" presStyleCnt="2">
        <dgm:presLayoutVars>
          <dgm:bulletEnabled val="1"/>
        </dgm:presLayoutVars>
      </dgm:prSet>
      <dgm:spPr/>
      <dgm:t>
        <a:bodyPr/>
        <a:lstStyle/>
        <a:p>
          <a:endParaRPr lang="fi-FI"/>
        </a:p>
      </dgm:t>
    </dgm:pt>
    <dgm:pt modelId="{95C0114C-F1BF-4FC7-9298-E41F195D928D}" type="pres">
      <dgm:prSet presAssocID="{6C362D65-1011-4406-B695-8D87CA970C2D}" presName="spacer" presStyleCnt="0"/>
      <dgm:spPr/>
    </dgm:pt>
    <dgm:pt modelId="{AB9BCD7E-A2D4-4580-A06A-F680E46548A6}" type="pres">
      <dgm:prSet presAssocID="{C20F78D5-5404-45E3-B06C-79624B426E79}" presName="comp" presStyleCnt="0"/>
      <dgm:spPr/>
    </dgm:pt>
    <dgm:pt modelId="{52467CAD-910E-453B-9FF4-94CE484EA956}" type="pres">
      <dgm:prSet presAssocID="{C20F78D5-5404-45E3-B06C-79624B426E79}" presName="box" presStyleLbl="node1" presStyleIdx="1" presStyleCnt="2" custLinFactNeighborY="4876"/>
      <dgm:spPr/>
      <dgm:t>
        <a:bodyPr/>
        <a:lstStyle/>
        <a:p>
          <a:endParaRPr lang="fi-FI"/>
        </a:p>
      </dgm:t>
    </dgm:pt>
    <dgm:pt modelId="{D5AF8A2A-2164-4045-9AB3-59CA266144FB}" type="pres">
      <dgm:prSet presAssocID="{C20F78D5-5404-45E3-B06C-79624B426E79}"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a:noFill/>
        </a:ln>
      </dgm:spPr>
      <dgm:t>
        <a:bodyPr/>
        <a:lstStyle/>
        <a:p>
          <a:endParaRPr lang="fi-FI"/>
        </a:p>
      </dgm:t>
    </dgm:pt>
    <dgm:pt modelId="{C7C21293-7E18-4951-9D33-9BCC20CBF920}" type="pres">
      <dgm:prSet presAssocID="{C20F78D5-5404-45E3-B06C-79624B426E79}" presName="text" presStyleLbl="node1" presStyleIdx="1" presStyleCnt="2">
        <dgm:presLayoutVars>
          <dgm:bulletEnabled val="1"/>
        </dgm:presLayoutVars>
      </dgm:prSet>
      <dgm:spPr/>
      <dgm:t>
        <a:bodyPr/>
        <a:lstStyle/>
        <a:p>
          <a:endParaRPr lang="fi-FI"/>
        </a:p>
      </dgm:t>
    </dgm:pt>
  </dgm:ptLst>
  <dgm:cxnLst>
    <dgm:cxn modelId="{8E686E7F-1A7A-4366-858E-582A73FB976E}" type="presOf" srcId="{C20F78D5-5404-45E3-B06C-79624B426E79}" destId="{52467CAD-910E-453B-9FF4-94CE484EA956}" srcOrd="0" destOrd="0" presId="urn:microsoft.com/office/officeart/2005/8/layout/vList4"/>
    <dgm:cxn modelId="{1DED2146-9D02-4DA8-B2FD-76F3B7667DDB}" type="presOf" srcId="{D6737ECB-039C-4413-B307-183FE172C364}" destId="{8B2F6E0D-7D50-4C5F-BC4D-FFC0756E5E31}" srcOrd="0" destOrd="0" presId="urn:microsoft.com/office/officeart/2005/8/layout/vList4"/>
    <dgm:cxn modelId="{26C607C6-00BA-4540-AC88-1029A4628402}" srcId="{6BC8B8CA-3973-4B52-B875-51DD7D3C5032}" destId="{C20F78D5-5404-45E3-B06C-79624B426E79}" srcOrd="1" destOrd="0" parTransId="{2AFB4E60-D671-4E89-8538-0AFFC3D21554}" sibTransId="{B66AE067-3340-4BD7-96E7-286598C31737}"/>
    <dgm:cxn modelId="{B4A64975-FFDC-4CF4-8B3D-77F8D3C19018}" srcId="{6BC8B8CA-3973-4B52-B875-51DD7D3C5032}" destId="{D6737ECB-039C-4413-B307-183FE172C364}" srcOrd="0" destOrd="0" parTransId="{15F153CF-DA5E-4698-B5E8-52FBC3650751}" sibTransId="{6C362D65-1011-4406-B695-8D87CA970C2D}"/>
    <dgm:cxn modelId="{E5096069-FDE1-4EF1-926A-D2CA1AABFCC1}" type="presOf" srcId="{6BC8B8CA-3973-4B52-B875-51DD7D3C5032}" destId="{0C73BD90-1884-4DA5-A453-244770807E46}" srcOrd="0" destOrd="0" presId="urn:microsoft.com/office/officeart/2005/8/layout/vList4"/>
    <dgm:cxn modelId="{A2C9F454-DA6C-4D54-B003-394CEC1BCD7E}" type="presOf" srcId="{D6737ECB-039C-4413-B307-183FE172C364}" destId="{027492A5-4053-4A33-BB65-4EF6E602CEA9}" srcOrd="1" destOrd="0" presId="urn:microsoft.com/office/officeart/2005/8/layout/vList4"/>
    <dgm:cxn modelId="{7CA26502-2A5F-4EA7-9BC7-611B5A88CF85}" type="presOf" srcId="{C20F78D5-5404-45E3-B06C-79624B426E79}" destId="{C7C21293-7E18-4951-9D33-9BCC20CBF920}" srcOrd="1" destOrd="0" presId="urn:microsoft.com/office/officeart/2005/8/layout/vList4"/>
    <dgm:cxn modelId="{3F8877C7-B52A-4738-8CC3-03D0AC62B94D}" type="presParOf" srcId="{0C73BD90-1884-4DA5-A453-244770807E46}" destId="{47638636-8B70-4295-B3AF-CC2CA7D91703}" srcOrd="0" destOrd="0" presId="urn:microsoft.com/office/officeart/2005/8/layout/vList4"/>
    <dgm:cxn modelId="{A1F43786-714C-4B91-9F13-E04A44C82FAE}" type="presParOf" srcId="{47638636-8B70-4295-B3AF-CC2CA7D91703}" destId="{8B2F6E0D-7D50-4C5F-BC4D-FFC0756E5E31}" srcOrd="0" destOrd="0" presId="urn:microsoft.com/office/officeart/2005/8/layout/vList4"/>
    <dgm:cxn modelId="{A2C9C7E7-E439-4C6F-A62C-D5EF529F719F}" type="presParOf" srcId="{47638636-8B70-4295-B3AF-CC2CA7D91703}" destId="{72D1D493-3893-4A18-9A0B-2188661A39E6}" srcOrd="1" destOrd="0" presId="urn:microsoft.com/office/officeart/2005/8/layout/vList4"/>
    <dgm:cxn modelId="{AA4613DD-0CF2-42FC-94BF-CA5C5CB89FCA}" type="presParOf" srcId="{47638636-8B70-4295-B3AF-CC2CA7D91703}" destId="{027492A5-4053-4A33-BB65-4EF6E602CEA9}" srcOrd="2" destOrd="0" presId="urn:microsoft.com/office/officeart/2005/8/layout/vList4"/>
    <dgm:cxn modelId="{3EA628D3-9165-4DB6-BB4F-9313046F3F81}" type="presParOf" srcId="{0C73BD90-1884-4DA5-A453-244770807E46}" destId="{95C0114C-F1BF-4FC7-9298-E41F195D928D}" srcOrd="1" destOrd="0" presId="urn:microsoft.com/office/officeart/2005/8/layout/vList4"/>
    <dgm:cxn modelId="{B8F11CA6-E10C-4E90-87E0-75AFF1930449}" type="presParOf" srcId="{0C73BD90-1884-4DA5-A453-244770807E46}" destId="{AB9BCD7E-A2D4-4580-A06A-F680E46548A6}" srcOrd="2" destOrd="0" presId="urn:microsoft.com/office/officeart/2005/8/layout/vList4"/>
    <dgm:cxn modelId="{FECEC27A-CF7E-4B9D-9AA5-09637F530342}" type="presParOf" srcId="{AB9BCD7E-A2D4-4580-A06A-F680E46548A6}" destId="{52467CAD-910E-453B-9FF4-94CE484EA956}" srcOrd="0" destOrd="0" presId="urn:microsoft.com/office/officeart/2005/8/layout/vList4"/>
    <dgm:cxn modelId="{AF89E902-528F-435F-B8F7-FE0E2A142D61}" type="presParOf" srcId="{AB9BCD7E-A2D4-4580-A06A-F680E46548A6}" destId="{D5AF8A2A-2164-4045-9AB3-59CA266144FB}" srcOrd="1" destOrd="0" presId="urn:microsoft.com/office/officeart/2005/8/layout/vList4"/>
    <dgm:cxn modelId="{E9C1D1C8-F331-446D-B33D-2CF5CB3421D8}" type="presParOf" srcId="{AB9BCD7E-A2D4-4580-A06A-F680E46548A6}" destId="{C7C21293-7E18-4951-9D33-9BCC20CBF92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8B8CA-3973-4B52-B875-51DD7D3C5032}"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fi-FI"/>
        </a:p>
      </dgm:t>
    </dgm:pt>
    <dgm:pt modelId="{0FF6B5E5-2BAA-4499-B0A3-FCA93A67ADB7}">
      <dgm:prSet custT="1"/>
      <dgm:spPr>
        <a:ln>
          <a:noFill/>
        </a:ln>
      </dgm:spPr>
      <dgm:t>
        <a:bodyPr/>
        <a:lstStyle/>
        <a:p>
          <a:pPr algn="l" rtl="0"/>
          <a:r>
            <a:rPr lang="fi-FI" sz="1900" b="1" dirty="0" smtClean="0">
              <a:solidFill>
                <a:schemeClr val="tx1"/>
              </a:solidFill>
            </a:rPr>
            <a:t>Meneillään olevat hankkeet:</a:t>
          </a:r>
        </a:p>
        <a:p>
          <a:pPr algn="l" rtl="0"/>
          <a:r>
            <a:rPr lang="fi-FI" sz="1900" b="0" dirty="0" smtClean="0">
              <a:solidFill>
                <a:schemeClr val="tx1"/>
              </a:solidFill>
            </a:rPr>
            <a:t>Guatemala, Liberia, Sierra Leone, Uganda, Nepal, Kambodzha, Myanmar</a:t>
          </a:r>
          <a:endParaRPr lang="fi-FI" sz="1900" b="0" dirty="0">
            <a:solidFill>
              <a:schemeClr val="tx1"/>
            </a:solidFill>
          </a:endParaRPr>
        </a:p>
      </dgm:t>
    </dgm:pt>
    <dgm:pt modelId="{81D6A9B0-E93F-454E-A371-84B2B2C3F3B4}" type="parTrans" cxnId="{7CA9156C-35FF-4416-88F0-4228DD77C8CB}">
      <dgm:prSet/>
      <dgm:spPr/>
      <dgm:t>
        <a:bodyPr/>
        <a:lstStyle/>
        <a:p>
          <a:endParaRPr lang="fi-FI"/>
        </a:p>
      </dgm:t>
    </dgm:pt>
    <dgm:pt modelId="{A3249676-2B80-47C6-A46D-FBAA615599EF}" type="sibTrans" cxnId="{7CA9156C-35FF-4416-88F0-4228DD77C8CB}">
      <dgm:prSet/>
      <dgm:spPr/>
      <dgm:t>
        <a:bodyPr/>
        <a:lstStyle/>
        <a:p>
          <a:endParaRPr lang="fi-FI"/>
        </a:p>
      </dgm:t>
    </dgm:pt>
    <dgm:pt modelId="{6705C690-0CA9-49FF-B4D0-0130113704C1}">
      <dgm:prSet custT="1"/>
      <dgm:spPr>
        <a:ln>
          <a:noFill/>
        </a:ln>
      </dgm:spPr>
      <dgm:t>
        <a:bodyPr/>
        <a:lstStyle/>
        <a:p>
          <a:pPr algn="l" rtl="0"/>
          <a:r>
            <a:rPr lang="fi-FI" sz="1800" b="1" dirty="0" smtClean="0">
              <a:solidFill>
                <a:schemeClr val="tx1"/>
              </a:solidFill>
            </a:rPr>
            <a:t>Päättyneet hankkeet: </a:t>
          </a:r>
          <a:r>
            <a:rPr lang="fi-FI" sz="1800" dirty="0" smtClean="0">
              <a:solidFill>
                <a:schemeClr val="tx1"/>
              </a:solidFill>
            </a:rPr>
            <a:t/>
          </a:r>
          <a:br>
            <a:rPr lang="fi-FI" sz="1800" dirty="0" smtClean="0">
              <a:solidFill>
                <a:schemeClr val="tx1"/>
              </a:solidFill>
            </a:rPr>
          </a:br>
          <a:r>
            <a:rPr lang="fi-FI" sz="1800" dirty="0" smtClean="0">
              <a:solidFill>
                <a:schemeClr val="tx1"/>
              </a:solidFill>
            </a:rPr>
            <a:t>Peru, Etiopia, Kongon demokraattinen tasavalta, Angola, Haiti, Palestiina ja Kosovo</a:t>
          </a:r>
          <a:endParaRPr lang="fi-FI" sz="1800" dirty="0">
            <a:solidFill>
              <a:schemeClr val="tx1"/>
            </a:solidFill>
          </a:endParaRPr>
        </a:p>
      </dgm:t>
    </dgm:pt>
    <dgm:pt modelId="{CE028720-C893-4299-B5A1-C92A9CDB406D}" type="parTrans" cxnId="{246442CD-4CE5-4DF5-9B1B-34280EB08846}">
      <dgm:prSet/>
      <dgm:spPr/>
      <dgm:t>
        <a:bodyPr/>
        <a:lstStyle/>
        <a:p>
          <a:endParaRPr lang="fi-FI"/>
        </a:p>
      </dgm:t>
    </dgm:pt>
    <dgm:pt modelId="{38DC4157-927B-4E68-BE11-3EF257307C74}" type="sibTrans" cxnId="{246442CD-4CE5-4DF5-9B1B-34280EB08846}">
      <dgm:prSet/>
      <dgm:spPr/>
      <dgm:t>
        <a:bodyPr/>
        <a:lstStyle/>
        <a:p>
          <a:endParaRPr lang="fi-FI"/>
        </a:p>
      </dgm:t>
    </dgm:pt>
    <dgm:pt modelId="{ABDF9193-8E53-46F8-BE7E-F00F74A67117}" type="pres">
      <dgm:prSet presAssocID="{6BC8B8CA-3973-4B52-B875-51DD7D3C5032}" presName="linear" presStyleCnt="0">
        <dgm:presLayoutVars>
          <dgm:dir/>
          <dgm:resizeHandles val="exact"/>
        </dgm:presLayoutVars>
      </dgm:prSet>
      <dgm:spPr/>
      <dgm:t>
        <a:bodyPr/>
        <a:lstStyle/>
        <a:p>
          <a:endParaRPr lang="fi-FI"/>
        </a:p>
      </dgm:t>
    </dgm:pt>
    <dgm:pt modelId="{D0661B92-C34E-4E6C-B96A-72BF2540D2BF}" type="pres">
      <dgm:prSet presAssocID="{0FF6B5E5-2BAA-4499-B0A3-FCA93A67ADB7}" presName="comp" presStyleCnt="0"/>
      <dgm:spPr/>
    </dgm:pt>
    <dgm:pt modelId="{04FCEAC4-1A05-4501-86DB-6345D4744A5B}" type="pres">
      <dgm:prSet presAssocID="{0FF6B5E5-2BAA-4499-B0A3-FCA93A67ADB7}" presName="box" presStyleLbl="node1" presStyleIdx="0" presStyleCnt="2"/>
      <dgm:spPr/>
      <dgm:t>
        <a:bodyPr/>
        <a:lstStyle/>
        <a:p>
          <a:endParaRPr lang="fi-FI"/>
        </a:p>
      </dgm:t>
    </dgm:pt>
    <dgm:pt modelId="{85A38648-3DF1-4844-A463-E77D76D6B22E}" type="pres">
      <dgm:prSet presAssocID="{0FF6B5E5-2BAA-4499-B0A3-FCA93A67ADB7}"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noFill/>
        </a:ln>
      </dgm:spPr>
      <dgm:t>
        <a:bodyPr/>
        <a:lstStyle/>
        <a:p>
          <a:endParaRPr lang="fi-FI"/>
        </a:p>
      </dgm:t>
    </dgm:pt>
    <dgm:pt modelId="{AD946631-BF2D-4979-A904-4F5509E6885E}" type="pres">
      <dgm:prSet presAssocID="{0FF6B5E5-2BAA-4499-B0A3-FCA93A67ADB7}" presName="text" presStyleLbl="node1" presStyleIdx="0" presStyleCnt="2">
        <dgm:presLayoutVars>
          <dgm:bulletEnabled val="1"/>
        </dgm:presLayoutVars>
      </dgm:prSet>
      <dgm:spPr/>
      <dgm:t>
        <a:bodyPr/>
        <a:lstStyle/>
        <a:p>
          <a:endParaRPr lang="fi-FI"/>
        </a:p>
      </dgm:t>
    </dgm:pt>
    <dgm:pt modelId="{D0B4AEAD-8DEC-4866-A79C-DF094660779F}" type="pres">
      <dgm:prSet presAssocID="{A3249676-2B80-47C6-A46D-FBAA615599EF}" presName="spacer" presStyleCnt="0"/>
      <dgm:spPr/>
    </dgm:pt>
    <dgm:pt modelId="{C759C7C9-1924-4BB3-9F4F-D0AA29D1CE74}" type="pres">
      <dgm:prSet presAssocID="{6705C690-0CA9-49FF-B4D0-0130113704C1}" presName="comp" presStyleCnt="0"/>
      <dgm:spPr/>
    </dgm:pt>
    <dgm:pt modelId="{4A8EA2DE-5E39-4408-B6A9-C2CE7403F653}" type="pres">
      <dgm:prSet presAssocID="{6705C690-0CA9-49FF-B4D0-0130113704C1}" presName="box" presStyleLbl="node1" presStyleIdx="1" presStyleCnt="2"/>
      <dgm:spPr/>
      <dgm:t>
        <a:bodyPr/>
        <a:lstStyle/>
        <a:p>
          <a:endParaRPr lang="fi-FI"/>
        </a:p>
      </dgm:t>
    </dgm:pt>
    <dgm:pt modelId="{261B0923-6889-4D83-A18D-F5A19F7CFC76}" type="pres">
      <dgm:prSet presAssocID="{6705C690-0CA9-49FF-B4D0-0130113704C1}" presName="img" presStyleLbl="fgImgPlace1" presStyleIdx="1" presStyleCnt="2"/>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80983" t="-6748" r="-50657" b="-4454"/>
          </a:stretch>
        </a:blipFill>
        <a:ln>
          <a:noFill/>
        </a:ln>
      </dgm:spPr>
      <dgm:t>
        <a:bodyPr/>
        <a:lstStyle/>
        <a:p>
          <a:endParaRPr lang="fi-FI"/>
        </a:p>
      </dgm:t>
    </dgm:pt>
    <dgm:pt modelId="{63DDF2B1-557D-4016-8383-257215BFDACE}" type="pres">
      <dgm:prSet presAssocID="{6705C690-0CA9-49FF-B4D0-0130113704C1}" presName="text" presStyleLbl="node1" presStyleIdx="1" presStyleCnt="2">
        <dgm:presLayoutVars>
          <dgm:bulletEnabled val="1"/>
        </dgm:presLayoutVars>
      </dgm:prSet>
      <dgm:spPr/>
      <dgm:t>
        <a:bodyPr/>
        <a:lstStyle/>
        <a:p>
          <a:endParaRPr lang="fi-FI"/>
        </a:p>
      </dgm:t>
    </dgm:pt>
  </dgm:ptLst>
  <dgm:cxnLst>
    <dgm:cxn modelId="{675C85C1-715D-4055-868C-ABF549B9572A}" type="presOf" srcId="{0FF6B5E5-2BAA-4499-B0A3-FCA93A67ADB7}" destId="{04FCEAC4-1A05-4501-86DB-6345D4744A5B}" srcOrd="0" destOrd="0" presId="urn:microsoft.com/office/officeart/2005/8/layout/vList4"/>
    <dgm:cxn modelId="{9416D225-7D8E-45BE-91E1-3F1E7FD946DD}" type="presOf" srcId="{6705C690-0CA9-49FF-B4D0-0130113704C1}" destId="{4A8EA2DE-5E39-4408-B6A9-C2CE7403F653}" srcOrd="0" destOrd="0" presId="urn:microsoft.com/office/officeart/2005/8/layout/vList4"/>
    <dgm:cxn modelId="{7CA9156C-35FF-4416-88F0-4228DD77C8CB}" srcId="{6BC8B8CA-3973-4B52-B875-51DD7D3C5032}" destId="{0FF6B5E5-2BAA-4499-B0A3-FCA93A67ADB7}" srcOrd="0" destOrd="0" parTransId="{81D6A9B0-E93F-454E-A371-84B2B2C3F3B4}" sibTransId="{A3249676-2B80-47C6-A46D-FBAA615599EF}"/>
    <dgm:cxn modelId="{B7C83488-1F92-4C74-AB68-16A30F2751EB}" type="presOf" srcId="{6BC8B8CA-3973-4B52-B875-51DD7D3C5032}" destId="{ABDF9193-8E53-46F8-BE7E-F00F74A67117}" srcOrd="0" destOrd="0" presId="urn:microsoft.com/office/officeart/2005/8/layout/vList4"/>
    <dgm:cxn modelId="{B3DA65DC-6DEB-4A5D-AADA-A38549C76B8D}" type="presOf" srcId="{0FF6B5E5-2BAA-4499-B0A3-FCA93A67ADB7}" destId="{AD946631-BF2D-4979-A904-4F5509E6885E}" srcOrd="1" destOrd="0" presId="urn:microsoft.com/office/officeart/2005/8/layout/vList4"/>
    <dgm:cxn modelId="{54A9BF91-D3FC-4BE2-B7BE-73BE2105C73C}" type="presOf" srcId="{6705C690-0CA9-49FF-B4D0-0130113704C1}" destId="{63DDF2B1-557D-4016-8383-257215BFDACE}" srcOrd="1" destOrd="0" presId="urn:microsoft.com/office/officeart/2005/8/layout/vList4"/>
    <dgm:cxn modelId="{246442CD-4CE5-4DF5-9B1B-34280EB08846}" srcId="{6BC8B8CA-3973-4B52-B875-51DD7D3C5032}" destId="{6705C690-0CA9-49FF-B4D0-0130113704C1}" srcOrd="1" destOrd="0" parTransId="{CE028720-C893-4299-B5A1-C92A9CDB406D}" sibTransId="{38DC4157-927B-4E68-BE11-3EF257307C74}"/>
    <dgm:cxn modelId="{1E7A0881-401B-4A9A-94C8-A28A0F648F7D}" type="presParOf" srcId="{ABDF9193-8E53-46F8-BE7E-F00F74A67117}" destId="{D0661B92-C34E-4E6C-B96A-72BF2540D2BF}" srcOrd="0" destOrd="0" presId="urn:microsoft.com/office/officeart/2005/8/layout/vList4"/>
    <dgm:cxn modelId="{57BF0DAE-2BF5-46E5-8179-010889391975}" type="presParOf" srcId="{D0661B92-C34E-4E6C-B96A-72BF2540D2BF}" destId="{04FCEAC4-1A05-4501-86DB-6345D4744A5B}" srcOrd="0" destOrd="0" presId="urn:microsoft.com/office/officeart/2005/8/layout/vList4"/>
    <dgm:cxn modelId="{8BAB326B-ADF2-4B84-90C0-725A4FD22DE6}" type="presParOf" srcId="{D0661B92-C34E-4E6C-B96A-72BF2540D2BF}" destId="{85A38648-3DF1-4844-A463-E77D76D6B22E}" srcOrd="1" destOrd="0" presId="urn:microsoft.com/office/officeart/2005/8/layout/vList4"/>
    <dgm:cxn modelId="{4665C51B-6001-4BFD-BC7D-F9F35D7C9F36}" type="presParOf" srcId="{D0661B92-C34E-4E6C-B96A-72BF2540D2BF}" destId="{AD946631-BF2D-4979-A904-4F5509E6885E}" srcOrd="2" destOrd="0" presId="urn:microsoft.com/office/officeart/2005/8/layout/vList4"/>
    <dgm:cxn modelId="{328AD0CD-151B-41E8-8305-99E05F500B58}" type="presParOf" srcId="{ABDF9193-8E53-46F8-BE7E-F00F74A67117}" destId="{D0B4AEAD-8DEC-4866-A79C-DF094660779F}" srcOrd="1" destOrd="0" presId="urn:microsoft.com/office/officeart/2005/8/layout/vList4"/>
    <dgm:cxn modelId="{AB729866-AB9B-4A10-9E78-57C8032050CA}" type="presParOf" srcId="{ABDF9193-8E53-46F8-BE7E-F00F74A67117}" destId="{C759C7C9-1924-4BB3-9F4F-D0AA29D1CE74}" srcOrd="2" destOrd="0" presId="urn:microsoft.com/office/officeart/2005/8/layout/vList4"/>
    <dgm:cxn modelId="{6A64DC93-E762-4DA6-ABAD-EDDB58E6E521}" type="presParOf" srcId="{C759C7C9-1924-4BB3-9F4F-D0AA29D1CE74}" destId="{4A8EA2DE-5E39-4408-B6A9-C2CE7403F653}" srcOrd="0" destOrd="0" presId="urn:microsoft.com/office/officeart/2005/8/layout/vList4"/>
    <dgm:cxn modelId="{D52036AC-E350-45C4-9EE2-24C90143C40E}" type="presParOf" srcId="{C759C7C9-1924-4BB3-9F4F-D0AA29D1CE74}" destId="{261B0923-6889-4D83-A18D-F5A19F7CFC76}" srcOrd="1" destOrd="0" presId="urn:microsoft.com/office/officeart/2005/8/layout/vList4"/>
    <dgm:cxn modelId="{519035CE-7A93-446F-AD53-A6A47F4AA100}" type="presParOf" srcId="{C759C7C9-1924-4BB3-9F4F-D0AA29D1CE74}" destId="{63DDF2B1-557D-4016-8383-257215BFDACE}"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CAD054-6262-4653-8DC9-4F9E345BA48A}" type="datetimeFigureOut">
              <a:rPr lang="fi-FI" smtClean="0"/>
              <a:t>4.3.2016</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F7B67-DECA-4680-8F21-E82B487838A8}" type="slidenum">
              <a:rPr lang="fi-FI" smtClean="0"/>
              <a:t>‹#›</a:t>
            </a:fld>
            <a:endParaRPr lang="fi-FI"/>
          </a:p>
        </p:txBody>
      </p:sp>
    </p:spTree>
    <p:extLst>
      <p:ext uri="{BB962C8B-B14F-4D97-AF65-F5344CB8AC3E}">
        <p14:creationId xmlns:p14="http://schemas.microsoft.com/office/powerpoint/2010/main" val="1496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705E42-279C-44B9-9803-B2F8058CA92A}" type="slidenum">
              <a:rPr lang="fi-FI" altLang="fi-FI"/>
              <a:pPr/>
              <a:t>1</a:t>
            </a:fld>
            <a:endParaRPr lang="fi-FI" altLang="fi-FI"/>
          </a:p>
        </p:txBody>
      </p:sp>
      <p:sp>
        <p:nvSpPr>
          <p:cNvPr id="40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smtClean="0">
                <a:latin typeface="MiddleMan" pitchFamily="50" charset="0"/>
              </a:rPr>
              <a:t>tietopaketti</a:t>
            </a:r>
          </a:p>
          <a:p>
            <a:r>
              <a:rPr lang="fi-FI" smtClean="0"/>
              <a:t>MINULLA</a:t>
            </a:r>
            <a:r>
              <a:rPr lang="fi-FI" baseline="0" smtClean="0"/>
              <a:t> </a:t>
            </a:r>
            <a:r>
              <a:rPr lang="fi-FI" baseline="0" dirty="0" smtClean="0"/>
              <a:t>ON SUUNNITELMA on Kirkon Ulkomaanavun toimeentulo-teemakampanja yhdessä Naisten Pankin kanssa. Kampanja alkaa naistenpäivänä 8.3. ja jatkuu vuoden 2016.</a:t>
            </a:r>
            <a:endParaRPr lang="fi-FI"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fi-FI" dirty="0" smtClean="0"/>
              <a:t>Tutkimukset antaisivat viitteitä siitä, että </a:t>
            </a:r>
            <a:r>
              <a:rPr lang="fi-FI" altLang="fi-FI" b="1" dirty="0" smtClean="0"/>
              <a:t>kehitysmaissa naiset perustavat tällä hetkellä enemmän uusia yrityksiä kuin miehet</a:t>
            </a:r>
            <a:r>
              <a:rPr lang="fi-FI" altLang="fi-FI" dirty="0" smtClean="0"/>
              <a:t>. </a:t>
            </a:r>
          </a:p>
          <a:p>
            <a:pPr eaLnBrk="1" hangingPunct="1">
              <a:spcBef>
                <a:spcPct val="0"/>
              </a:spcBef>
            </a:pPr>
            <a:endParaRPr lang="fi-FI" altLang="fi-FI" dirty="0" smtClean="0"/>
          </a:p>
          <a:p>
            <a:pPr eaLnBrk="1" hangingPunct="1">
              <a:spcBef>
                <a:spcPct val="0"/>
              </a:spcBef>
            </a:pPr>
            <a:r>
              <a:rPr lang="fi-FI" altLang="fi-FI" dirty="0" smtClean="0"/>
              <a:t>Naisten yritykset ovat yleisimmin epävirallisen sektorin mikro- ja pienyrityksiä, jotka työllistävät yrittäjän lisäksi korkeintaan pari ihmistä ja heidätkin usein perhepiiristä. Useimmiten naisten yritykset on perustettu selviytymisen takia eikä niillä ole kasvutavoitteita. Perheen talouden tasapainottamisessa ne ovat kuitenkin ensiarvoisen tärkeitä.</a:t>
            </a:r>
          </a:p>
          <a:p>
            <a:pPr eaLnBrk="1" hangingPunct="1">
              <a:spcBef>
                <a:spcPct val="0"/>
              </a:spcBef>
            </a:pPr>
            <a:endParaRPr lang="fi-FI" altLang="fi-FI" dirty="0" smtClean="0"/>
          </a:p>
          <a:p>
            <a:pPr eaLnBrk="1" hangingPunct="1">
              <a:spcBef>
                <a:spcPct val="0"/>
              </a:spcBef>
            </a:pPr>
            <a:r>
              <a:rPr lang="fi-FI" altLang="fi-FI" dirty="0" smtClean="0"/>
              <a:t>Pienlainat ovat mahdollistaneet pienimuotoisen yritystoiminnan käynnistämisen, mutta ne ovat liian pieniä yritysten kasvun rahoittamiseen ja mittaviin investointeihin. Lisäksi naiset tutkitusti karttavat taloudellisia riskejä. Heidän yritystoiminnassaan perheen hyvinvointi tulee ennen yrityksen kasvuun liittyvää kunnianhimoa.</a:t>
            </a:r>
          </a:p>
          <a:p>
            <a:pPr eaLnBrk="1" hangingPunct="1">
              <a:spcBef>
                <a:spcPct val="0"/>
              </a:spcBef>
            </a:pPr>
            <a:endParaRPr lang="fi-FI" altLang="fi-FI" dirty="0" smtClean="0"/>
          </a:p>
          <a:p>
            <a:pPr eaLnBrk="1" hangingPunct="1">
              <a:spcBef>
                <a:spcPct val="0"/>
              </a:spcBef>
            </a:pPr>
            <a:r>
              <a:rPr lang="fi-FI" altLang="fi-FI" dirty="0" smtClean="0"/>
              <a:t>Monet naisyrittäjät työskentelevät kotoa käsin. Usein tämä on ainoa vaihtoehto, koska se mahdollistaa tasapainottelun työn ja perhevelvoitteiden välillä. Se on kuitenkin kasvun este.</a:t>
            </a:r>
          </a:p>
          <a:p>
            <a:pPr eaLnBrk="1" hangingPunct="1">
              <a:spcBef>
                <a:spcPct val="0"/>
              </a:spcBef>
            </a:pPr>
            <a:endParaRPr lang="fi-FI" altLang="fi-FI" dirty="0" smtClean="0"/>
          </a:p>
          <a:p>
            <a:pPr eaLnBrk="1" hangingPunct="1">
              <a:spcBef>
                <a:spcPct val="0"/>
              </a:spcBef>
            </a:pPr>
            <a:r>
              <a:rPr lang="fi-FI" altLang="fi-FI" dirty="0" smtClean="0"/>
              <a:t>Rekisteröidyistä ns. virallisen sektorin yrittäjistä naisyrittäjien osuus on globaalisti alle 30 prosenttia.</a:t>
            </a:r>
          </a:p>
          <a:p>
            <a:endParaRPr lang="fi-FI" altLang="fi-FI" dirty="0" smtClean="0"/>
          </a:p>
          <a:p>
            <a:r>
              <a:rPr lang="en-US" altLang="fi-FI" dirty="0" smtClean="0"/>
              <a:t/>
            </a:r>
            <a:br>
              <a:rPr lang="en-US" altLang="fi-FI" dirty="0" smtClean="0"/>
            </a:br>
            <a:r>
              <a:rPr lang="en-US" altLang="fi-FI" dirty="0" smtClean="0"/>
              <a:t/>
            </a:r>
            <a:br>
              <a:rPr lang="en-US" altLang="fi-FI" dirty="0" smtClean="0"/>
            </a:br>
            <a:endParaRPr lang="en-US" altLang="fi-FI" dirty="0" smtClean="0"/>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10</a:t>
            </a:fld>
            <a:endParaRPr lang="fi-FI"/>
          </a:p>
        </p:txBody>
      </p:sp>
    </p:spTree>
    <p:extLst>
      <p:ext uri="{BB962C8B-B14F-4D97-AF65-F5344CB8AC3E}">
        <p14:creationId xmlns:p14="http://schemas.microsoft.com/office/powerpoint/2010/main" val="3871536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smtClean="0"/>
              <a:t>Naisten täysipainoiselle yrittäjyydelle on useita esteitä.</a:t>
            </a:r>
          </a:p>
          <a:p>
            <a:endParaRPr lang="fi-FI" altLang="fi-FI" dirty="0" smtClean="0"/>
          </a:p>
          <a:p>
            <a:r>
              <a:rPr lang="fi-FI" altLang="fi-FI" dirty="0" smtClean="0"/>
              <a:t>Kulttuuriset tekijät eivät välttämättä suosi naisten yrittäjyyttä. Mikä tahansa muutos edellyttää, että ympäröivä yhteiskunta näkee selkeästi muutoksesta koituvat hyödyt. Siksi on tärkeää huolehtia siitä, että myös miehet, lähiyhteisöt ja koko yhteiskunta – esimerkiksi lainsäätäjät - antavat tukensa naisyrittäjyydelle. Tämä vaatii aikaa ja tietoista asennemuokkausta, johon erilaiset kansalliset ja kansainväliset järjestöt ja muut kehitystoimijat osallistuvat paikallisten naisyrittäjien rinnalla. </a:t>
            </a:r>
          </a:p>
          <a:p>
            <a:endParaRPr lang="fi-FI" altLang="fi-FI" dirty="0" smtClean="0"/>
          </a:p>
          <a:p>
            <a:r>
              <a:rPr lang="fi-FI" altLang="fi-FI" dirty="0" smtClean="0"/>
              <a:t>Samoin naisten alhainen koulutustaso vaikeuttaa yritystoimintaa ja sen kasvua; joskus jopa luku- ja kirjoitustaito on puutteellista. Yksi seuraus tästä on se, että naisten on vaikea saada yritystoiminnassa ja sen käynnistämisessä tarvittavia tietoja tai navigoida byrokratian verkostoissa. On turvallisempaa pysyä pienenä. Tosin päinvastaisestakin on esimerkkejä: Länsi-Afrikan ”</a:t>
            </a:r>
            <a:r>
              <a:rPr lang="fi-FI" altLang="fi-FI" dirty="0" err="1" smtClean="0"/>
              <a:t>market</a:t>
            </a:r>
            <a:r>
              <a:rPr lang="fi-FI" altLang="fi-FI" dirty="0" smtClean="0"/>
              <a:t> </a:t>
            </a:r>
            <a:r>
              <a:rPr lang="fi-FI" altLang="fi-FI" dirty="0" err="1" smtClean="0"/>
              <a:t>women</a:t>
            </a:r>
            <a:r>
              <a:rPr lang="fi-FI" altLang="fi-FI" dirty="0" smtClean="0"/>
              <a:t>” eli maataloustuotteiden tori- ja välityskauppaa hallitsevat, usein kouluttamattomat naiset ovat vahva taloudellinen ja poliittinenkin voima.</a:t>
            </a:r>
          </a:p>
          <a:p>
            <a:endParaRPr lang="fi-FI" altLang="fi-FI" dirty="0" smtClean="0"/>
          </a:p>
          <a:p>
            <a:r>
              <a:rPr lang="fi-FI" altLang="fi-FI" dirty="0" smtClean="0"/>
              <a:t>Rahoituksen puute on suuri este. Naiset eivät välttämästä pysty edes avaamaan pankkitilejä omissa nimissään saati että olisivat oikeutettuja pankkilainaan. Pienlainat riittävät pienimuotoisen yrityksen käynnistämiseen, mutta eivät kata investointeja tai kasvurahoitusta. Naiset turvautuvatkin miehiä useammin säästöihinsä tai lainaavat tarvittavat rahat lähipiiristä. Rahallisia investointeja – ja osaamista - vaatii myös tietotekniikka, josta tiedonkulku ja markkinat – pienetkin - ovat yhä riippuvaisempia. </a:t>
            </a:r>
          </a:p>
          <a:p>
            <a:endParaRPr lang="fi-FI" altLang="fi-FI" dirty="0" smtClean="0"/>
          </a:p>
          <a:p>
            <a:r>
              <a:rPr lang="fi-FI" altLang="fi-FI" dirty="0" smtClean="0"/>
              <a:t>Perhe- ja perintölainsäädäntö säätelevät naisten omistusoikeutta, mikä on kriittinen tekijä yritystoiminnassa. Naisen tulee päästä osalliseksi perheen omaisuudesta, jota hän on itse ollut kartuttamassa. Tällaisessa tilanteessa lakien muuttaminen on ehdoton edellytys naisyrittäjyydelle. Joskus laki on olemassa, mutta sitä ei noudateta. Tällöin asenteisiin vaikuttaminen on ensiarvoisen tärkeää, kuten myös vastuuviranomaisien kouluttaminen, jotta naisten oikeudet toteutuvat.</a:t>
            </a:r>
          </a:p>
          <a:p>
            <a:endParaRPr lang="fi-FI" altLang="fi-FI" dirty="0" smtClean="0"/>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11</a:t>
            </a:fld>
            <a:endParaRPr lang="fi-FI"/>
          </a:p>
        </p:txBody>
      </p:sp>
    </p:spTree>
    <p:extLst>
      <p:ext uri="{BB962C8B-B14F-4D97-AF65-F5344CB8AC3E}">
        <p14:creationId xmlns:p14="http://schemas.microsoft.com/office/powerpoint/2010/main" val="183127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fi-FI" dirty="0" smtClean="0"/>
              <a:t>Naisten osallistuminen työelämään ja naisyrittäjyys mahdollistavat sen, että koko yhteiskunnassa oleva potentiaali otetaan käyttöön. Ilman tasa-arvoa tästä potentiaalista haaskataan puolet. Millä yhteiskunnalla on varaa tällaiseen inhimillisten voimavarojen tuhlaukseen? Vauraan pohjoisen naiset ovat jo raivanneet tietä ja näyttäneet, minkälaisiin suorituksiin nainen kykenee tasa-arvoisemmassa yhteiskunnassa.</a:t>
            </a:r>
          </a:p>
          <a:p>
            <a:pPr eaLnBrk="1" hangingPunct="1">
              <a:spcBef>
                <a:spcPct val="0"/>
              </a:spcBef>
            </a:pPr>
            <a:endParaRPr lang="fi-FI" altLang="fi-FI" dirty="0" smtClean="0"/>
          </a:p>
          <a:p>
            <a:pPr eaLnBrk="1" hangingPunct="1">
              <a:spcBef>
                <a:spcPct val="0"/>
              </a:spcBef>
            </a:pPr>
            <a:r>
              <a:rPr lang="fi-FI" altLang="fi-FI" dirty="0" smtClean="0"/>
              <a:t>Naisyrittäjät investoivat miesyrittäjiä enemmän takaisin yhteisöön: nainen sijoittaa yrityksestä saamansa tulot perheen hyvinvointiin, koulutukseen, ravintoon ja terveyteen, millä niilläkin on suoria yhteiskunnallisia vaikutuksia. Taloudellisesti aktiiviset ja itsenäiset naiset myös avaavat uusia mahdollisuuksia tuleville sukupolville – niin tytöille kuin pojillekin – omien valintojensa ja esimerkkinsä kautta.</a:t>
            </a:r>
          </a:p>
          <a:p>
            <a:pPr eaLnBrk="1" hangingPunct="1">
              <a:spcBef>
                <a:spcPct val="0"/>
              </a:spcBef>
            </a:pPr>
            <a:endParaRPr lang="fi-FI" altLang="fi-FI" dirty="0" smtClean="0"/>
          </a:p>
          <a:p>
            <a:pPr eaLnBrk="1" hangingPunct="1">
              <a:spcBef>
                <a:spcPct val="0"/>
              </a:spcBef>
            </a:pPr>
            <a:r>
              <a:rPr lang="fi-FI" altLang="fi-FI" dirty="0" smtClean="0"/>
              <a:t>Taloudellinen panos perheen talouteen antaa naiselle enemmän päätösvaltaa perheen sisällä. Se lisää naisten mahdollisuutta osallistua tasa-arvoisesti perhettä ja perheen toimeentuloa koskeviin päätöksiin ja edistää tasa-arvoa. Samalla voidaan murtaa pinttyneitä sukupuolirooleja ja vähentää naisten työtaakkaa ei-palkallisten kotitöiden osalta.</a:t>
            </a:r>
          </a:p>
          <a:p>
            <a:pPr eaLnBrk="1" hangingPunct="1">
              <a:spcBef>
                <a:spcPct val="0"/>
              </a:spcBef>
            </a:pPr>
            <a:endParaRPr lang="fi-FI" altLang="fi-FI" dirty="0" smtClean="0"/>
          </a:p>
          <a:p>
            <a:pPr eaLnBrk="1" hangingPunct="1">
              <a:spcBef>
                <a:spcPct val="0"/>
              </a:spcBef>
            </a:pPr>
            <a:r>
              <a:rPr lang="fi-FI" altLang="fi-FI" dirty="0" smtClean="0"/>
              <a:t>Tämän lisäksi yrittäjyys ja sen mukanaan tuoma osaaminen, arvostus ja kodin ulkopuoliset verkostot antavat naiselle enemmän valtaa taloudellisesti ja yhteiskunnallisesti.</a:t>
            </a:r>
          </a:p>
          <a:p>
            <a:pPr eaLnBrk="1" hangingPunct="1">
              <a:spcBef>
                <a:spcPct val="0"/>
              </a:spcBef>
            </a:pPr>
            <a:endParaRPr lang="fi-FI" altLang="fi-FI" dirty="0" smtClean="0"/>
          </a:p>
          <a:p>
            <a:pPr eaLnBrk="1" hangingPunct="1">
              <a:spcBef>
                <a:spcPct val="0"/>
              </a:spcBef>
            </a:pPr>
            <a:r>
              <a:rPr lang="fi-FI" altLang="fi-FI" dirty="0" smtClean="0"/>
              <a:t>Tiedetään myös, että naisten lisääntyvällä koulutuksella ja taloudellisella aktiivisuudella on suora vaikutus perheen lapsilukuun. (Esimerkiksi Haitissa toimeentulohankkeeseen osallistuvat naiset vaatimalla vaativat perhesuunnittelua osaksi Naisten Pankin hanketta. Perusteluna oli se, että lisääntyneistä tuloista ei ollut vastaavaa hyötyä, kun nälkäisten suiden määrä kasvoi. Ehkäisyvalistus aloitettiin heti, ja siihen otettiin miehetkin mukaan.)</a:t>
            </a:r>
          </a:p>
          <a:p>
            <a:pPr eaLnBrk="1" hangingPunct="1">
              <a:spcBef>
                <a:spcPct val="0"/>
              </a:spcBef>
            </a:pPr>
            <a:endParaRPr lang="fi-FI" altLang="fi-FI" dirty="0" smtClean="0"/>
          </a:p>
          <a:p>
            <a:pPr eaLnBrk="1" hangingPunct="1">
              <a:spcBef>
                <a:spcPct val="0"/>
              </a:spcBef>
            </a:pPr>
            <a:r>
              <a:rPr lang="fi-FI" altLang="fi-FI" dirty="0" smtClean="0"/>
              <a:t>Naisiin siis pitää panostaa. Siitä hyötyy perhe, yhteisö ja koko yhteiskunta – ja erityisesti nainen itse.</a:t>
            </a:r>
          </a:p>
          <a:p>
            <a:pPr eaLnBrk="1" hangingPunct="1">
              <a:spcBef>
                <a:spcPct val="0"/>
              </a:spcBef>
            </a:pPr>
            <a:endParaRPr lang="fi-FI" altLang="fi-FI" dirty="0" smtClean="0"/>
          </a:p>
          <a:p>
            <a:pPr eaLnBrk="1" hangingPunct="1">
              <a:spcBef>
                <a:spcPct val="0"/>
              </a:spcBef>
            </a:pPr>
            <a:endParaRPr lang="fi-FI" altLang="fi-FI" dirty="0" smtClean="0"/>
          </a:p>
          <a:p>
            <a:pPr eaLnBrk="1" hangingPunct="1">
              <a:spcBef>
                <a:spcPct val="0"/>
              </a:spcBef>
            </a:pPr>
            <a:endParaRPr lang="fi-FI" altLang="fi-FI" dirty="0" smtClean="0"/>
          </a:p>
          <a:p>
            <a:pPr eaLnBrk="1" hangingPunct="1">
              <a:spcBef>
                <a:spcPct val="0"/>
              </a:spcBef>
            </a:pPr>
            <a:endParaRPr lang="fi-FI" altLang="fi-FI" dirty="0" smtClean="0"/>
          </a:p>
          <a:p>
            <a:pPr eaLnBrk="1" hangingPunct="1">
              <a:spcBef>
                <a:spcPct val="0"/>
              </a:spcBef>
            </a:pPr>
            <a:r>
              <a:rPr lang="fi-FI" altLang="fi-FI" dirty="0" smtClean="0"/>
              <a:t>Nämä ovat syitä, joiden vuoksi naisyrittäjyys on noussut sekä tasa-arvon edistämisen että köyhyyden vähentämisen etulinjaan.</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12</a:t>
            </a:fld>
            <a:endParaRPr lang="fi-FI"/>
          </a:p>
        </p:txBody>
      </p:sp>
    </p:spTree>
    <p:extLst>
      <p:ext uri="{BB962C8B-B14F-4D97-AF65-F5344CB8AC3E}">
        <p14:creationId xmlns:p14="http://schemas.microsoft.com/office/powerpoint/2010/main" val="410639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fi-FI" dirty="0" smtClean="0">
                <a:latin typeface="MiddleMan" pitchFamily="50" charset="0"/>
              </a:rPr>
              <a:t>Naisten pankin hankkeet 2016: </a:t>
            </a:r>
          </a:p>
          <a:p>
            <a:pPr eaLnBrk="1" hangingPunct="1">
              <a:spcBef>
                <a:spcPct val="0"/>
              </a:spcBef>
            </a:pPr>
            <a:r>
              <a:rPr lang="fi-FI" altLang="fi-FI" dirty="0" smtClean="0">
                <a:solidFill>
                  <a:srgbClr val="FF0000"/>
                </a:solidFill>
              </a:rPr>
              <a:t>Näiden seitsemässä maassa toteutettavien hankkeiden sitoumukset ovat liki 1 000 000€.</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14</a:t>
            </a:fld>
            <a:endParaRPr lang="fi-FI"/>
          </a:p>
        </p:txBody>
      </p:sp>
    </p:spTree>
    <p:extLst>
      <p:ext uri="{BB962C8B-B14F-4D97-AF65-F5344CB8AC3E}">
        <p14:creationId xmlns:p14="http://schemas.microsoft.com/office/powerpoint/2010/main" val="3538097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dirty="0" smtClean="0"/>
              <a:t>AFRIKKA: </a:t>
            </a:r>
          </a:p>
          <a:p>
            <a:r>
              <a:rPr lang="fi-FI" altLang="fi-FI" dirty="0" smtClean="0"/>
              <a:t>Angola, 2011 – 2014</a:t>
            </a:r>
          </a:p>
          <a:p>
            <a:r>
              <a:rPr lang="fi-FI" altLang="fi-FI" dirty="0" smtClean="0"/>
              <a:t>Uganda, 2007 – jatkuu </a:t>
            </a:r>
          </a:p>
          <a:p>
            <a:r>
              <a:rPr lang="fi-FI" altLang="fi-FI" dirty="0" smtClean="0"/>
              <a:t>Liberia, 2008 – jatkuu </a:t>
            </a:r>
          </a:p>
          <a:p>
            <a:r>
              <a:rPr lang="fi-FI" altLang="fi-FI" dirty="0" smtClean="0"/>
              <a:t>Sierra Leone, 2010 – jatkuu </a:t>
            </a:r>
          </a:p>
          <a:p>
            <a:r>
              <a:rPr lang="fi-FI" altLang="fi-FI" dirty="0" smtClean="0"/>
              <a:t>Etiopia, 2007 – 2008</a:t>
            </a:r>
          </a:p>
          <a:p>
            <a:r>
              <a:rPr lang="fi-FI" altLang="fi-FI" dirty="0" smtClean="0"/>
              <a:t>DRC, 2010 – 2015 </a:t>
            </a:r>
          </a:p>
          <a:p>
            <a:endParaRPr lang="fi-FI" altLang="fi-FI" dirty="0" smtClean="0"/>
          </a:p>
          <a:p>
            <a:r>
              <a:rPr lang="fi-FI" altLang="fi-FI" dirty="0" smtClean="0"/>
              <a:t>AASIA:</a:t>
            </a:r>
          </a:p>
          <a:p>
            <a:r>
              <a:rPr lang="fi-FI" altLang="fi-FI" dirty="0" err="1" smtClean="0"/>
              <a:t>Kambodza</a:t>
            </a:r>
            <a:r>
              <a:rPr lang="fi-FI" altLang="fi-FI" dirty="0" smtClean="0"/>
              <a:t>, 2007 – jatkuu</a:t>
            </a:r>
          </a:p>
          <a:p>
            <a:r>
              <a:rPr lang="fi-FI" altLang="fi-FI" dirty="0" smtClean="0"/>
              <a:t>Nepal, 2008 – jatkuu</a:t>
            </a:r>
          </a:p>
          <a:p>
            <a:r>
              <a:rPr lang="fi-FI" altLang="fi-FI" dirty="0" smtClean="0"/>
              <a:t>Myanmar, 2014 – jatkuu </a:t>
            </a:r>
          </a:p>
          <a:p>
            <a:endParaRPr lang="fi-FI" altLang="fi-FI" dirty="0" smtClean="0"/>
          </a:p>
          <a:p>
            <a:r>
              <a:rPr lang="fi-FI" altLang="fi-FI" dirty="0" smtClean="0"/>
              <a:t>VÄLI- JA ETELÄ-AMERIKKA:</a:t>
            </a:r>
          </a:p>
          <a:p>
            <a:r>
              <a:rPr lang="fi-FI" altLang="fi-FI" dirty="0" smtClean="0"/>
              <a:t>Peru, 2008 – 2012 </a:t>
            </a:r>
          </a:p>
          <a:p>
            <a:r>
              <a:rPr lang="fi-FI" altLang="fi-FI" dirty="0" smtClean="0"/>
              <a:t>Guatemala, 2011 – 2016 </a:t>
            </a:r>
          </a:p>
          <a:p>
            <a:r>
              <a:rPr lang="fi-FI" altLang="fi-FI" dirty="0" smtClean="0"/>
              <a:t>Haiti, 2012 – 2014 </a:t>
            </a:r>
          </a:p>
          <a:p>
            <a:endParaRPr lang="fi-FI" altLang="fi-FI" dirty="0" smtClean="0"/>
          </a:p>
          <a:p>
            <a:r>
              <a:rPr lang="fi-FI" altLang="fi-FI" dirty="0" smtClean="0"/>
              <a:t>LÄHI-ITÄ:</a:t>
            </a:r>
          </a:p>
          <a:p>
            <a:r>
              <a:rPr lang="fi-FI" altLang="fi-FI" dirty="0" smtClean="0"/>
              <a:t>Palestiinalaisalue, 2012 – 2014 </a:t>
            </a:r>
          </a:p>
          <a:p>
            <a:endParaRPr lang="fi-FI" altLang="fi-FI" dirty="0" smtClean="0"/>
          </a:p>
          <a:p>
            <a:r>
              <a:rPr lang="fi-FI" altLang="fi-FI" dirty="0" smtClean="0"/>
              <a:t>EUROOPPA: </a:t>
            </a:r>
          </a:p>
          <a:p>
            <a:r>
              <a:rPr lang="fi-FI" altLang="fi-FI" dirty="0" smtClean="0"/>
              <a:t>Kosovo, 2012 – 2014 </a:t>
            </a:r>
          </a:p>
          <a:p>
            <a:endParaRPr lang="fi-FI" altLang="fi-FI" dirty="0" smtClean="0"/>
          </a:p>
          <a:p>
            <a:endParaRPr lang="fi-FI" altLang="fi-FI"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23DF8E-DDAD-410A-8156-E2874DF6A6AE}" type="slidenum">
              <a:rPr lang="fi-FI" altLang="fi-FI" smtClean="0">
                <a:solidFill>
                  <a:srgbClr val="000000"/>
                </a:solidFill>
                <a:latin typeface="Verdana" pitchFamily="34" charset="0"/>
              </a:rPr>
              <a:pPr eaLnBrk="1" hangingPunct="1">
                <a:spcBef>
                  <a:spcPct val="0"/>
                </a:spcBef>
              </a:pPr>
              <a:t>15</a:t>
            </a:fld>
            <a:endParaRPr lang="fi-FI" altLang="fi-FI" smtClean="0">
              <a:solidFill>
                <a:srgbClr val="000000"/>
              </a:solidFill>
              <a:latin typeface="Verdan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smtClean="0"/>
              <a:t>Tämä täydentyy ennen kampanjan alkua. </a:t>
            </a:r>
            <a:br>
              <a:rPr lang="fi-FI" altLang="fi-FI" smtClean="0"/>
            </a:br>
            <a:r>
              <a:rPr lang="fi-FI" altLang="fi-FI" smtClean="0"/>
              <a:t>Linkkien takaa tulee löytymään päivitetyt maa/hankekuvaukset. Nyt ne vievät tämänhetkisiin kuvauksiin, joista toki saa jo jonkinmoista yleismielikuvaa.</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86E932-BF48-4F31-AC43-248A081EF1AB}" type="slidenum">
              <a:rPr lang="fi-FI" altLang="fi-FI" smtClean="0">
                <a:solidFill>
                  <a:srgbClr val="000000"/>
                </a:solidFill>
                <a:latin typeface="Verdana" pitchFamily="34" charset="0"/>
              </a:rPr>
              <a:pPr eaLnBrk="1" hangingPunct="1">
                <a:spcBef>
                  <a:spcPct val="0"/>
                </a:spcBef>
              </a:pPr>
              <a:t>16</a:t>
            </a:fld>
            <a:endParaRPr lang="fi-FI" altLang="fi-FI" smtClean="0">
              <a:solidFill>
                <a:srgbClr val="000000"/>
              </a:solidFill>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dirty="0" smtClean="0"/>
              <a:t>Tämä täydentyy ennen kampanjan alkua. </a:t>
            </a:r>
            <a:br>
              <a:rPr lang="fi-FI" altLang="fi-FI" dirty="0" smtClean="0"/>
            </a:br>
            <a:r>
              <a:rPr lang="fi-FI" altLang="fi-FI" dirty="0" smtClean="0"/>
              <a:t>Linkkien takaa tulee löytymään päivitetyt maa/hankekuvaukset. Nyt ne vievät tämänhetkisiin kuvauksiin, joista toki saa jo jonkinmoista yleismielikuvaa.</a:t>
            </a:r>
          </a:p>
          <a:p>
            <a:endParaRPr lang="fi-FI" altLang="fi-FI"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D9EB4B-00A0-4F21-ACAC-24F3A7C0D3EC}" type="slidenum">
              <a:rPr lang="fi-FI" altLang="fi-FI" smtClean="0">
                <a:latin typeface="Verdana" pitchFamily="34" charset="0"/>
              </a:rPr>
              <a:pPr eaLnBrk="1" hangingPunct="1">
                <a:spcBef>
                  <a:spcPct val="0"/>
                </a:spcBef>
              </a:pPr>
              <a:t>17</a:t>
            </a:fld>
            <a:endParaRPr lang="fi-FI" altLang="fi-FI" smtClean="0">
              <a:latin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smtClean="0"/>
              <a:t>Kuvassa </a:t>
            </a:r>
            <a:r>
              <a:rPr lang="fi-FI" sz="1200" b="1" kern="1200" dirty="0" smtClean="0">
                <a:solidFill>
                  <a:schemeClr val="tx1"/>
                </a:solidFill>
                <a:effectLst/>
                <a:latin typeface="+mn-lt"/>
                <a:ea typeface="+mn-ea"/>
                <a:cs typeface="+mn-cs"/>
              </a:rPr>
              <a:t>Miatta K. </a:t>
            </a:r>
            <a:r>
              <a:rPr lang="fi-FI" sz="1200" b="1" kern="1200" dirty="0" err="1" smtClean="0">
                <a:solidFill>
                  <a:schemeClr val="tx1"/>
                </a:solidFill>
                <a:effectLst/>
                <a:latin typeface="+mn-lt"/>
                <a:ea typeface="+mn-ea"/>
                <a:cs typeface="+mn-cs"/>
              </a:rPr>
              <a:t>Xarkpahpahwolw</a:t>
            </a:r>
            <a:r>
              <a:rPr lang="fi-FI" sz="1200" b="1" kern="1200" dirty="0" smtClean="0">
                <a:solidFill>
                  <a:schemeClr val="tx1"/>
                </a:solidFill>
                <a:effectLst/>
                <a:latin typeface="+mn-lt"/>
                <a:ea typeface="+mn-ea"/>
                <a:cs typeface="+mn-cs"/>
              </a:rPr>
              <a:t>, 27, joka</a:t>
            </a:r>
            <a:r>
              <a:rPr lang="fi-FI" sz="1200" b="1" kern="1200" baseline="0" dirty="0" smtClean="0">
                <a:solidFill>
                  <a:schemeClr val="tx1"/>
                </a:solidFill>
                <a:effectLst/>
                <a:latin typeface="+mn-lt"/>
                <a:ea typeface="+mn-ea"/>
                <a:cs typeface="+mn-cs"/>
              </a:rPr>
              <a:t> </a:t>
            </a:r>
            <a:r>
              <a:rPr lang="fi-FI" sz="1200" b="1" kern="1200" dirty="0" smtClean="0">
                <a:solidFill>
                  <a:schemeClr val="tx1"/>
                </a:solidFill>
                <a:effectLst/>
                <a:latin typeface="+mn-lt"/>
                <a:ea typeface="+mn-ea"/>
                <a:cs typeface="+mn-cs"/>
              </a:rPr>
              <a:t>opiskelee automekaanikoksi </a:t>
            </a:r>
            <a:r>
              <a:rPr lang="fi-FI" sz="1200" b="1" kern="1200" dirty="0" err="1" smtClean="0">
                <a:solidFill>
                  <a:schemeClr val="tx1"/>
                </a:solidFill>
                <a:effectLst/>
                <a:latin typeface="+mn-lt"/>
                <a:ea typeface="+mn-ea"/>
                <a:cs typeface="+mn-cs"/>
              </a:rPr>
              <a:t>Gbarngan</a:t>
            </a:r>
            <a:r>
              <a:rPr lang="fi-FI" sz="1200" b="1" kern="1200" dirty="0" smtClean="0">
                <a:solidFill>
                  <a:schemeClr val="tx1"/>
                </a:solidFill>
                <a:effectLst/>
                <a:latin typeface="+mn-lt"/>
                <a:ea typeface="+mn-ea"/>
                <a:cs typeface="+mn-cs"/>
              </a:rPr>
              <a:t> kaupungin Liberian </a:t>
            </a:r>
            <a:r>
              <a:rPr lang="fi-FI" sz="1200" b="1" kern="1200" dirty="0" err="1" smtClean="0">
                <a:solidFill>
                  <a:schemeClr val="tx1"/>
                </a:solidFill>
                <a:effectLst/>
                <a:latin typeface="+mn-lt"/>
                <a:ea typeface="+mn-ea"/>
                <a:cs typeface="+mn-cs"/>
              </a:rPr>
              <a:t>Opportunities</a:t>
            </a:r>
            <a:r>
              <a:rPr lang="fi-FI" sz="1200" b="1" kern="1200" dirty="0" smtClean="0">
                <a:solidFill>
                  <a:schemeClr val="tx1"/>
                </a:solidFill>
                <a:effectLst/>
                <a:latin typeface="+mn-lt"/>
                <a:ea typeface="+mn-ea"/>
                <a:cs typeface="+mn-cs"/>
              </a:rPr>
              <a:t> </a:t>
            </a:r>
            <a:r>
              <a:rPr lang="fi-FI" sz="1200" b="1" kern="1200" dirty="0" err="1" smtClean="0">
                <a:solidFill>
                  <a:schemeClr val="tx1"/>
                </a:solidFill>
                <a:effectLst/>
                <a:latin typeface="+mn-lt"/>
                <a:ea typeface="+mn-ea"/>
                <a:cs typeface="+mn-cs"/>
              </a:rPr>
              <a:t>Industrialization</a:t>
            </a:r>
            <a:r>
              <a:rPr lang="fi-FI" sz="1200" b="1" kern="1200" dirty="0" smtClean="0">
                <a:solidFill>
                  <a:schemeClr val="tx1"/>
                </a:solidFill>
                <a:effectLst/>
                <a:latin typeface="+mn-lt"/>
                <a:ea typeface="+mn-ea"/>
                <a:cs typeface="+mn-cs"/>
              </a:rPr>
              <a:t> </a:t>
            </a:r>
            <a:r>
              <a:rPr lang="fi-FI" sz="1200" b="1" kern="1200" dirty="0" err="1" smtClean="0">
                <a:solidFill>
                  <a:schemeClr val="tx1"/>
                </a:solidFill>
                <a:effectLst/>
                <a:latin typeface="+mn-lt"/>
                <a:ea typeface="+mn-ea"/>
                <a:cs typeface="+mn-cs"/>
              </a:rPr>
              <a:t>Centres</a:t>
            </a:r>
            <a:r>
              <a:rPr lang="fi-FI" sz="1200" b="1" kern="1200" dirty="0" smtClean="0">
                <a:solidFill>
                  <a:schemeClr val="tx1"/>
                </a:solidFill>
                <a:effectLst/>
                <a:latin typeface="+mn-lt"/>
                <a:ea typeface="+mn-ea"/>
                <a:cs typeface="+mn-cs"/>
              </a:rPr>
              <a:t> –ammattikoulussa, jossa Naisten</a:t>
            </a:r>
            <a:r>
              <a:rPr lang="fi-FI" sz="1200" b="1" kern="1200" baseline="0" dirty="0" smtClean="0">
                <a:solidFill>
                  <a:schemeClr val="tx1"/>
                </a:solidFill>
                <a:effectLst/>
                <a:latin typeface="+mn-lt"/>
                <a:ea typeface="+mn-ea"/>
                <a:cs typeface="+mn-cs"/>
              </a:rPr>
              <a:t> Pankki rahoittaa </a:t>
            </a:r>
            <a:r>
              <a:rPr lang="fi-FI" sz="1200" b="1" kern="1200" dirty="0" smtClean="0">
                <a:solidFill>
                  <a:schemeClr val="tx1"/>
                </a:solidFill>
                <a:effectLst/>
                <a:latin typeface="+mn-lt"/>
                <a:ea typeface="+mn-ea"/>
                <a:cs typeface="+mn-cs"/>
              </a:rPr>
              <a:t>20 nuoren naisen opiskelua.</a:t>
            </a:r>
          </a:p>
          <a:p>
            <a:r>
              <a:rPr lang="fi-FI" sz="1200" kern="1200" dirty="0" smtClean="0">
                <a:solidFill>
                  <a:schemeClr val="tx1"/>
                </a:solidFill>
                <a:effectLst/>
                <a:latin typeface="+mn-lt"/>
                <a:ea typeface="+mn-ea"/>
                <a:cs typeface="+mn-cs"/>
              </a:rPr>
              <a:t> </a:t>
            </a:r>
          </a:p>
          <a:p>
            <a:r>
              <a:rPr lang="fi-FI" sz="1200" kern="1200" dirty="0" smtClean="0">
                <a:solidFill>
                  <a:schemeClr val="tx1"/>
                </a:solidFill>
                <a:effectLst/>
                <a:latin typeface="+mn-lt"/>
                <a:ea typeface="+mn-ea"/>
                <a:cs typeface="+mn-cs"/>
              </a:rPr>
              <a:t>”Liberiassa moninainen ei tee automekaanikon töitä. Kun menet korjaamolle, et näe naisia. Alalla olisi työmahdollisuuksia naisille. Miehet käyttävät naisia hyväkseen (ilmeisesti siis laskuttava liikaa - tässä yhteydessä). Haluan tuoda naiset alalle”, sanoo </a:t>
            </a:r>
            <a:r>
              <a:rPr lang="fi-FI" sz="1200" kern="1200" dirty="0" err="1" smtClean="0">
                <a:solidFill>
                  <a:schemeClr val="tx1"/>
                </a:solidFill>
                <a:effectLst/>
                <a:latin typeface="+mn-lt"/>
                <a:ea typeface="+mn-ea"/>
                <a:cs typeface="+mn-cs"/>
              </a:rPr>
              <a:t>Xarkpahpahwolw</a:t>
            </a:r>
            <a:r>
              <a:rPr lang="fi-FI" sz="1200" kern="1200" dirty="0" smtClean="0">
                <a:solidFill>
                  <a:schemeClr val="tx1"/>
                </a:solidFill>
                <a:effectLst/>
                <a:latin typeface="+mn-lt"/>
                <a:ea typeface="+mn-ea"/>
                <a:cs typeface="+mn-cs"/>
              </a:rPr>
              <a:t>.</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18</a:t>
            </a:fld>
            <a:endParaRPr lang="fi-FI"/>
          </a:p>
        </p:txBody>
      </p:sp>
    </p:spTree>
    <p:extLst>
      <p:ext uri="{BB962C8B-B14F-4D97-AF65-F5344CB8AC3E}">
        <p14:creationId xmlns:p14="http://schemas.microsoft.com/office/powerpoint/2010/main" val="1536264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b="1" dirty="0" smtClean="0"/>
              <a:t>Markkinoillepääsyn varmistaminen</a:t>
            </a:r>
          </a:p>
          <a:p>
            <a:r>
              <a:rPr lang="fi-FI" altLang="fi-FI" dirty="0" smtClean="0"/>
              <a:t>Markkinatieto, -yhteydet ja –kanavat ja näihin liittyvät neuvontapalvelut, järjestäytyminen, osuuskunnat …</a:t>
            </a:r>
          </a:p>
          <a:p>
            <a:endParaRPr lang="fi-FI" altLang="fi-FI" b="1" dirty="0" smtClean="0"/>
          </a:p>
          <a:p>
            <a:r>
              <a:rPr lang="fi-FI" altLang="fi-FI" b="1" dirty="0" smtClean="0"/>
              <a:t>”Business </a:t>
            </a:r>
            <a:r>
              <a:rPr lang="fi-FI" altLang="fi-FI" b="1" dirty="0" err="1" smtClean="0"/>
              <a:t>literacy</a:t>
            </a:r>
            <a:r>
              <a:rPr lang="fi-FI" altLang="fi-FI" b="1" dirty="0" smtClean="0"/>
              <a:t>”</a:t>
            </a:r>
          </a:p>
          <a:p>
            <a:r>
              <a:rPr lang="fi-FI" altLang="fi-FI" dirty="0" smtClean="0"/>
              <a:t>Funktionaalisen luku- ja laskutaidon kehittäminen</a:t>
            </a:r>
          </a:p>
          <a:p>
            <a:endParaRPr lang="fi-FI" altLang="fi-FI" dirty="0" smtClean="0"/>
          </a:p>
          <a:p>
            <a:r>
              <a:rPr lang="fi-FI" altLang="fi-FI" b="1" dirty="0" smtClean="0"/>
              <a:t>Elämän- ja kansalaistaitojen vahvistaminen</a:t>
            </a:r>
          </a:p>
          <a:p>
            <a:endParaRPr lang="fi-FI" altLang="fi-FI" b="1" dirty="0" smtClean="0"/>
          </a:p>
          <a:p>
            <a:r>
              <a:rPr lang="fi-FI" altLang="fi-FI" b="1" dirty="0" smtClean="0"/>
              <a:t>Oikeustietoisuuden vahvistaminen </a:t>
            </a:r>
            <a:br>
              <a:rPr lang="fi-FI" altLang="fi-FI" b="1" dirty="0" smtClean="0"/>
            </a:br>
            <a:r>
              <a:rPr lang="fi-FI" altLang="fi-FI" dirty="0" smtClean="0"/>
              <a:t>Sisältää mm. tiedotusta naisten oikeuksista paikallis-, kansallisella ja </a:t>
            </a:r>
            <a:r>
              <a:rPr lang="fi-FI" altLang="fi-FI" dirty="0" err="1" smtClean="0"/>
              <a:t>kv-tasolla</a:t>
            </a:r>
            <a:endParaRPr lang="fi-FI" altLang="fi-FI" dirty="0" smtClean="0"/>
          </a:p>
          <a:p>
            <a:endParaRPr lang="fi-FI" altLang="fi-FI" b="1" dirty="0" smtClean="0"/>
          </a:p>
          <a:p>
            <a:r>
              <a:rPr lang="fi-FI" altLang="fi-FI" b="1" dirty="0" smtClean="0"/>
              <a:t>Verkostoituminen</a:t>
            </a:r>
            <a:r>
              <a:rPr lang="fi-FI" altLang="fi-FI" dirty="0" smtClean="0"/>
              <a:t> </a:t>
            </a:r>
          </a:p>
          <a:p>
            <a:r>
              <a:rPr lang="fi-FI" altLang="fi-FI" dirty="0" smtClean="0"/>
              <a:t>Oppimisen, osaamisen jakamisen ja vaikuttamisen välineenä paikallisesti, alueellisesti, kansallisesti ja kansainvälisesti</a:t>
            </a:r>
          </a:p>
          <a:p>
            <a:endParaRPr lang="fi-FI" dirty="0" smtClean="0"/>
          </a:p>
          <a:p>
            <a:r>
              <a:rPr lang="fi-FI" b="1" dirty="0" smtClean="0"/>
              <a:t>Kuvassa nepalilainen</a:t>
            </a:r>
            <a:r>
              <a:rPr lang="fi-FI" b="1" baseline="0" dirty="0" smtClean="0"/>
              <a:t> </a:t>
            </a:r>
            <a:r>
              <a:rPr lang="fi-FI" b="1" baseline="0" dirty="0" err="1" smtClean="0"/>
              <a:t>Laxmi</a:t>
            </a:r>
            <a:r>
              <a:rPr lang="fi-FI" b="1" baseline="0" dirty="0" smtClean="0"/>
              <a:t> </a:t>
            </a:r>
            <a:r>
              <a:rPr lang="fi-FI" b="1" baseline="0" dirty="0" err="1" smtClean="0"/>
              <a:t>Shrestha</a:t>
            </a:r>
            <a:r>
              <a:rPr lang="fi-FI" b="1" baseline="0" dirty="0" smtClean="0"/>
              <a:t>, jolla on menestyvä kompostimultayritys.</a:t>
            </a:r>
            <a:endParaRPr lang="fi-FI" b="1" dirty="0"/>
          </a:p>
        </p:txBody>
      </p:sp>
      <p:sp>
        <p:nvSpPr>
          <p:cNvPr id="4" name="Slide Number Placeholder 3"/>
          <p:cNvSpPr>
            <a:spLocks noGrp="1"/>
          </p:cNvSpPr>
          <p:nvPr>
            <p:ph type="sldNum" sz="quarter" idx="10"/>
          </p:nvPr>
        </p:nvSpPr>
        <p:spPr/>
        <p:txBody>
          <a:bodyPr/>
          <a:lstStyle/>
          <a:p>
            <a:fld id="{F0BF7B67-DECA-4680-8F21-E82B487838A8}" type="slidenum">
              <a:rPr lang="fi-FI" smtClean="0"/>
              <a:t>19</a:t>
            </a:fld>
            <a:endParaRPr lang="fi-FI"/>
          </a:p>
        </p:txBody>
      </p:sp>
    </p:spTree>
    <p:extLst>
      <p:ext uri="{BB962C8B-B14F-4D97-AF65-F5344CB8AC3E}">
        <p14:creationId xmlns:p14="http://schemas.microsoft.com/office/powerpoint/2010/main" val="301552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fi-FI" dirty="0" smtClean="0"/>
              <a:t>YK:n naisten oikeuksia koskeva </a:t>
            </a:r>
            <a:r>
              <a:rPr lang="fi-FI" altLang="fi-FI" b="1" dirty="0" err="1" smtClean="0"/>
              <a:t>CEDAW-sopimus</a:t>
            </a:r>
            <a:r>
              <a:rPr lang="fi-FI" altLang="fi-FI" b="1" dirty="0" smtClean="0"/>
              <a:t> eli Kaikkinaisen naisten syrjinnän poistamista koskeva yleissopimus </a:t>
            </a:r>
            <a:r>
              <a:rPr lang="fi-FI" altLang="fi-FI" dirty="0" smtClean="0"/>
              <a:t>on yksi YK:n yhdeksästä ihmisoikeussopimuksesta. </a:t>
            </a:r>
          </a:p>
          <a:p>
            <a:pPr eaLnBrk="1" hangingPunct="1">
              <a:spcBef>
                <a:spcPct val="0"/>
              </a:spcBef>
            </a:pPr>
            <a:endParaRPr lang="fi-FI" altLang="fi-FI" dirty="0" smtClean="0"/>
          </a:p>
          <a:p>
            <a:pPr eaLnBrk="1" hangingPunct="1">
              <a:spcBef>
                <a:spcPct val="0"/>
              </a:spcBef>
            </a:pPr>
            <a:r>
              <a:rPr lang="fi-FI" altLang="fi-FI" dirty="0" err="1" smtClean="0"/>
              <a:t>CEDAWin</a:t>
            </a:r>
            <a:r>
              <a:rPr lang="fi-FI" altLang="fi-FI" dirty="0" smtClean="0"/>
              <a:t> tavoitteena on edistää ihmisoikeuksien tasa-arvoista toteutumista ja erityisesti vahvistaa naisten asemaa. Sopimus sisältää säännöksiä mm. naisten tasa-arvoisesta oikeudesta koulutukseen, työhön, terveydenhuoltoon ja muihin peruspalveluihin. Myös naisten taloudelliset oikeudet sisältyvät sopimukseen. Sopimus tuli Suomen osalta voimaan 4.10.1986. </a:t>
            </a:r>
          </a:p>
          <a:p>
            <a:endParaRPr lang="fi-FI" altLang="fi-FI" dirty="0" smtClean="0"/>
          </a:p>
          <a:p>
            <a:r>
              <a:rPr lang="fi-FI" altLang="fi-FI" dirty="0" smtClean="0"/>
              <a:t>Vain kaksi YK:n jäsenmaata – USA ja Somalia – ei ole ratifioinut tätä sopimusta eli sisällyttänyt sen säännöksiä omaan lainsäädäntöönsä.</a:t>
            </a:r>
          </a:p>
          <a:p>
            <a:endParaRPr lang="fi-FI" altLang="fi-FI" dirty="0" smtClean="0"/>
          </a:p>
          <a:p>
            <a:r>
              <a:rPr lang="fi-FI" altLang="fi-FI" dirty="0" smtClean="0"/>
              <a:t>Sukupuolten välinen tasa-arvo on ollut myös tärkeä osa YK:n globaaleja kehitystavoitteita. Ensimmäistä kertaa nämä tavoitteet kirjattiin ns. </a:t>
            </a:r>
            <a:r>
              <a:rPr lang="fi-FI" altLang="fi-FI" b="1" dirty="0" smtClean="0"/>
              <a:t>vuosituhattavoitteina</a:t>
            </a:r>
            <a:r>
              <a:rPr lang="fi-FI" altLang="fi-FI" dirty="0" smtClean="0"/>
              <a:t> (</a:t>
            </a:r>
            <a:r>
              <a:rPr lang="fi-FI" altLang="fi-FI" dirty="0" err="1" smtClean="0"/>
              <a:t>Millennium</a:t>
            </a:r>
            <a:r>
              <a:rPr lang="fi-FI" altLang="fi-FI" dirty="0" smtClean="0"/>
              <a:t> </a:t>
            </a:r>
            <a:r>
              <a:rPr lang="fi-FI" altLang="fi-FI" dirty="0" err="1" smtClean="0"/>
              <a:t>Development</a:t>
            </a:r>
            <a:r>
              <a:rPr lang="fi-FI" altLang="fi-FI" dirty="0" smtClean="0"/>
              <a:t> </a:t>
            </a:r>
            <a:r>
              <a:rPr lang="fi-FI" altLang="fi-FI" dirty="0" err="1" smtClean="0"/>
              <a:t>Goals</a:t>
            </a:r>
            <a:r>
              <a:rPr lang="fi-FI" altLang="fi-FI" dirty="0" smtClean="0"/>
              <a:t>, MDG) vuosille 2000-2015.  </a:t>
            </a:r>
          </a:p>
          <a:p>
            <a:endParaRPr lang="fi-FI" altLang="fi-FI" dirty="0" smtClean="0"/>
          </a:p>
          <a:p>
            <a:r>
              <a:rPr lang="fi-FI" altLang="fi-FI" dirty="0" smtClean="0"/>
              <a:t>Vuonna 2016 nämä korvattiin Agenda 2030 –nimeä kantavilla </a:t>
            </a:r>
            <a:r>
              <a:rPr lang="fi-FI" altLang="fi-FI" b="1" dirty="0" smtClean="0"/>
              <a:t>kestävän kehityksen tavoitteilla</a:t>
            </a:r>
            <a:r>
              <a:rPr lang="fi-FI" altLang="fi-FI" dirty="0" smtClean="0"/>
              <a:t>, joista tasa-arvo edistäminen on tavoite numero 5. </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2</a:t>
            </a:fld>
            <a:endParaRPr lang="fi-FI"/>
          </a:p>
        </p:txBody>
      </p:sp>
    </p:spTree>
    <p:extLst>
      <p:ext uri="{BB962C8B-B14F-4D97-AF65-F5344CB8AC3E}">
        <p14:creationId xmlns:p14="http://schemas.microsoft.com/office/powerpoint/2010/main" val="229639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i-FI" altLang="fi-FI" dirty="0" smtClean="0"/>
              <a:t>Jotkut asiat ovat huomattavasti paremmin kuin ennen. </a:t>
            </a:r>
          </a:p>
          <a:p>
            <a:pPr eaLnBrk="1" hangingPunct="1">
              <a:spcBef>
                <a:spcPct val="0"/>
              </a:spcBef>
            </a:pPr>
            <a:endParaRPr lang="fi-FI" altLang="fi-FI" dirty="0" smtClean="0"/>
          </a:p>
          <a:p>
            <a:pPr eaLnBrk="1" hangingPunct="1">
              <a:spcBef>
                <a:spcPct val="0"/>
              </a:spcBef>
            </a:pPr>
            <a:r>
              <a:rPr lang="fi-FI" altLang="fi-FI" dirty="0" smtClean="0"/>
              <a:t>Vuosituhattavoitteiden päätavoite oli </a:t>
            </a:r>
            <a:r>
              <a:rPr lang="fi-FI" altLang="fi-FI" b="1" dirty="0" smtClean="0"/>
              <a:t>äärimmäisen köyhyyden puolittaminen</a:t>
            </a:r>
            <a:r>
              <a:rPr lang="fi-FI" altLang="fi-FI" dirty="0" smtClean="0"/>
              <a:t>, mikä saavutettiin etuajassa vuonna 2010. Tavoite siis saavutettiin valtioiden tasolla; kärjessä olivat mm Aasian nopeasti kasvaneet taloudet ja erityisesti Kiina. Pitää kuitenkin muistaa, että valtioiden sisällä on suuria eroja eri ryhmien välillä, ja monessa vaurastuneessa maassa rikkaiden ja köyhien erot ovat jopa kasvaneet. Äärimmäinen köyhyys on edelleen suuri ongelma tietyissä esimerkiksi vähemmistöryhmissä, ja heikoimmassa asemassa näidenkin sisällä ovat naiset.</a:t>
            </a:r>
          </a:p>
          <a:p>
            <a:pPr eaLnBrk="1" hangingPunct="1">
              <a:spcBef>
                <a:spcPct val="0"/>
              </a:spcBef>
            </a:pPr>
            <a:endParaRPr lang="fi-FI" altLang="fi-FI" dirty="0" smtClean="0"/>
          </a:p>
          <a:p>
            <a:pPr eaLnBrk="1" hangingPunct="1">
              <a:spcBef>
                <a:spcPct val="0"/>
              </a:spcBef>
            </a:pPr>
            <a:r>
              <a:rPr lang="fi-FI" altLang="fi-FI" dirty="0" smtClean="0"/>
              <a:t>Myös koulutuksen osalta ollaan päästy pitkälle. Naisten lisääntynyt osallistuminen päätöksentekoon näkyy esimerkiksi siinä, että naiskansanedustajien globaali joukko on kasvanut. </a:t>
            </a:r>
          </a:p>
          <a:p>
            <a:pPr eaLnBrk="1" hangingPunct="1">
              <a:spcBef>
                <a:spcPct val="0"/>
              </a:spcBef>
            </a:pPr>
            <a:endParaRPr lang="fi-FI" altLang="fi-FI" dirty="0" smtClean="0"/>
          </a:p>
          <a:p>
            <a:pPr eaLnBrk="1" hangingPunct="1">
              <a:spcBef>
                <a:spcPct val="0"/>
              </a:spcBef>
            </a:pPr>
            <a:r>
              <a:rPr lang="fi-FI" altLang="fi-FI" dirty="0" smtClean="0"/>
              <a:t>Tasa-arvon tavoitteesta ollaan kuitenkin vielä kaukana.</a:t>
            </a:r>
          </a:p>
          <a:p>
            <a:pPr eaLnBrk="1" hangingPunct="1">
              <a:spcBef>
                <a:spcPct val="0"/>
              </a:spcBef>
            </a:pPr>
            <a:endParaRPr lang="fi-FI" altLang="fi-FI" dirty="0" smtClean="0"/>
          </a:p>
          <a:p>
            <a:pPr eaLnBrk="1" hangingPunct="1">
              <a:spcBef>
                <a:spcPct val="0"/>
              </a:spcBef>
            </a:pPr>
            <a:r>
              <a:rPr lang="fi-FI" altLang="fi-FI" dirty="0" smtClean="0"/>
              <a:t>Jotkut asiat ovat huomattavasti paremmin kuin ennen. </a:t>
            </a:r>
          </a:p>
          <a:p>
            <a:pPr eaLnBrk="1" hangingPunct="1">
              <a:spcBef>
                <a:spcPct val="0"/>
              </a:spcBef>
            </a:pPr>
            <a:endParaRPr lang="fi-FI" altLang="fi-FI" dirty="0" smtClean="0"/>
          </a:p>
          <a:p>
            <a:pPr eaLnBrk="1" hangingPunct="1">
              <a:spcBef>
                <a:spcPct val="0"/>
              </a:spcBef>
            </a:pPr>
            <a:r>
              <a:rPr lang="fi-FI" altLang="fi-FI" dirty="0" smtClean="0"/>
              <a:t>Vuosituhattavoitteiden päätavoite oli </a:t>
            </a:r>
            <a:r>
              <a:rPr lang="fi-FI" altLang="fi-FI" b="1" dirty="0" smtClean="0"/>
              <a:t>äärimmäisen köyhyyden puolittaminen</a:t>
            </a:r>
            <a:r>
              <a:rPr lang="fi-FI" altLang="fi-FI" dirty="0" smtClean="0"/>
              <a:t>, mikä saavutettiin etuajassa vuonna 2010. Tavoite siis saavutettiin valtioiden tasolla; kärjessä olivat mm Aasian nopeasti kasvaneet taloudet ja erityisesti Kiina. Pitää kuitenkin muistaa, että valtioiden sisällä on suuria eroja eri ryhmien välillä, ja monessa vaurastuneessa maassa rikkaiden ja köyhien erot ovat jopa kasvaneet. Äärimmäinen köyhyys on edelleen suuri ongelma tietyissä esimerkiksi vähemmistöryhmissä, ja heikoimmassa asemassa näidenkin sisällä ovat naiset.</a:t>
            </a:r>
          </a:p>
          <a:p>
            <a:pPr eaLnBrk="1" hangingPunct="1">
              <a:spcBef>
                <a:spcPct val="0"/>
              </a:spcBef>
            </a:pPr>
            <a:endParaRPr lang="fi-FI" altLang="fi-FI" dirty="0" smtClean="0"/>
          </a:p>
          <a:p>
            <a:pPr eaLnBrk="1" hangingPunct="1">
              <a:spcBef>
                <a:spcPct val="0"/>
              </a:spcBef>
            </a:pPr>
            <a:r>
              <a:rPr lang="fi-FI" altLang="fi-FI" dirty="0" smtClean="0"/>
              <a:t>Myös koulutuksen osalta ollaan päästy pitkälle. Naisten lisääntynyt osallistuminen päätöksentekoon näkyy esimerkiksi siinä, että naiskansanedustajien globaali joukko on kasvanut. </a:t>
            </a:r>
          </a:p>
          <a:p>
            <a:pPr eaLnBrk="1" hangingPunct="1">
              <a:spcBef>
                <a:spcPct val="0"/>
              </a:spcBef>
            </a:pPr>
            <a:endParaRPr lang="fi-FI" altLang="fi-FI" dirty="0" smtClean="0"/>
          </a:p>
          <a:p>
            <a:pPr eaLnBrk="1" hangingPunct="1">
              <a:spcBef>
                <a:spcPct val="0"/>
              </a:spcBef>
            </a:pPr>
            <a:r>
              <a:rPr lang="fi-FI" altLang="fi-FI" dirty="0" smtClean="0"/>
              <a:t>Tasa-arvon tavoitteesta ollaan kuitenkin vielä kaukana.</a:t>
            </a:r>
          </a:p>
          <a:p>
            <a:pPr eaLnBrk="1" hangingPunct="1">
              <a:spcBef>
                <a:spcPct val="0"/>
              </a:spcBef>
            </a:pPr>
            <a:endParaRPr lang="fi-FI" altLang="fi-FI" dirty="0" smtClean="0"/>
          </a:p>
          <a:p>
            <a:pPr eaLnBrk="1" hangingPunct="1">
              <a:spcBef>
                <a:spcPct val="0"/>
              </a:spcBef>
            </a:pPr>
            <a:r>
              <a:rPr lang="fi-FI" altLang="fi-FI" dirty="0" smtClean="0"/>
              <a:t>Jotkut asiat ovat huomattavasti paremmin kuin ennen. </a:t>
            </a:r>
          </a:p>
          <a:p>
            <a:pPr eaLnBrk="1" hangingPunct="1">
              <a:spcBef>
                <a:spcPct val="0"/>
              </a:spcBef>
            </a:pPr>
            <a:endParaRPr lang="fi-FI" altLang="fi-FI" dirty="0" smtClean="0"/>
          </a:p>
          <a:p>
            <a:pPr eaLnBrk="1" hangingPunct="1">
              <a:spcBef>
                <a:spcPct val="0"/>
              </a:spcBef>
            </a:pPr>
            <a:r>
              <a:rPr lang="fi-FI" altLang="fi-FI" dirty="0" smtClean="0"/>
              <a:t>Vuosituhattavoitteiden päätavoite oli </a:t>
            </a:r>
            <a:r>
              <a:rPr lang="fi-FI" altLang="fi-FI" b="1" dirty="0" smtClean="0"/>
              <a:t>äärimmäisen köyhyyden puolittaminen</a:t>
            </a:r>
            <a:r>
              <a:rPr lang="fi-FI" altLang="fi-FI" dirty="0" smtClean="0"/>
              <a:t>, mikä saavutettiin etuajassa vuonna 2010. Tavoite siis saavutettiin valtioiden tasolla; kärjessä olivat mm Aasian nopeasti kasvaneet taloudet ja erityisesti Kiina. Pitää kuitenkin muistaa, että valtioiden sisällä on suuria eroja eri ryhmien välillä, ja monessa vaurastuneessa maassa rikkaiden ja köyhien erot ovat jopa kasvaneet. Äärimmäinen köyhyys on edelleen suuri ongelma tietyissä esimerkiksi vähemmistöryhmissä, ja heikoimmassa asemassa näidenkin sisällä ovat naiset.</a:t>
            </a:r>
          </a:p>
          <a:p>
            <a:pPr eaLnBrk="1" hangingPunct="1">
              <a:spcBef>
                <a:spcPct val="0"/>
              </a:spcBef>
            </a:pPr>
            <a:endParaRPr lang="fi-FI" altLang="fi-FI" dirty="0" smtClean="0"/>
          </a:p>
          <a:p>
            <a:pPr eaLnBrk="1" hangingPunct="1">
              <a:spcBef>
                <a:spcPct val="0"/>
              </a:spcBef>
            </a:pPr>
            <a:r>
              <a:rPr lang="fi-FI" altLang="fi-FI" dirty="0" smtClean="0"/>
              <a:t>Myös koulutuksen osalta ollaan päästy pitkälle. Naisten lisääntynyt osallistuminen päätöksentekoon näkyy esimerkiksi siinä, että naiskansanedustajien globaali joukko on kasvanut. </a:t>
            </a:r>
          </a:p>
          <a:p>
            <a:pPr eaLnBrk="1" hangingPunct="1">
              <a:spcBef>
                <a:spcPct val="0"/>
              </a:spcBef>
            </a:pPr>
            <a:endParaRPr lang="fi-FI" altLang="fi-FI" dirty="0" smtClean="0"/>
          </a:p>
          <a:p>
            <a:pPr eaLnBrk="1" hangingPunct="1">
              <a:spcBef>
                <a:spcPct val="0"/>
              </a:spcBef>
            </a:pPr>
            <a:r>
              <a:rPr lang="fi-FI" altLang="fi-FI" dirty="0" smtClean="0"/>
              <a:t>Tasa-arvon tavoitteesta ollaan kuitenkin vielä kaukana.</a:t>
            </a:r>
          </a:p>
          <a:p>
            <a:pPr eaLnBrk="1" hangingPunct="1">
              <a:spcBef>
                <a:spcPct val="0"/>
              </a:spcBef>
            </a:pPr>
            <a:endParaRPr lang="fi-FI" altLang="fi-FI" dirty="0" smtClean="0"/>
          </a:p>
          <a:p>
            <a:r>
              <a:rPr lang="fi-FI" dirty="0" smtClean="0"/>
              <a:t>Kuvassa</a:t>
            </a:r>
            <a:r>
              <a:rPr lang="fi-FI" baseline="0" dirty="0" smtClean="0"/>
              <a:t> muurariopiskelija Liberiassa</a:t>
            </a:r>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3</a:t>
            </a:fld>
            <a:endParaRPr lang="fi-FI"/>
          </a:p>
        </p:txBody>
      </p:sp>
    </p:spTree>
    <p:extLst>
      <p:ext uri="{BB962C8B-B14F-4D97-AF65-F5344CB8AC3E}">
        <p14:creationId xmlns:p14="http://schemas.microsoft.com/office/powerpoint/2010/main" val="97222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fi-FI" altLang="fi-FI" dirty="0" smtClean="0"/>
              <a:t>YK:n uudet kestävän kehityksen tavoitteet listaavat 17 tavoitetta, joista yksi (numero 5) liittyy suoraan sukupuolten välisen tasa-arvon saavuttamiseen. Naisten ja tyttöjen aseman parantaminen ja yhtäläisten mahdollisuuksien tarjoaminen kaikille -  naisille ja miehille, tytöille ja pojille - on kuitenkin mukana lähes kaikissa muissakin tavoitteissa ns. läpileikkaavana tavoitteena.</a:t>
            </a:r>
          </a:p>
          <a:p>
            <a:pPr eaLnBrk="1" hangingPunct="1">
              <a:spcBef>
                <a:spcPct val="0"/>
              </a:spcBef>
              <a:defRPr/>
            </a:pPr>
            <a:endParaRPr lang="fi-FI" altLang="fi-FI" dirty="0" smtClean="0"/>
          </a:p>
          <a:p>
            <a:pPr eaLnBrk="1" hangingPunct="1">
              <a:spcBef>
                <a:spcPct val="0"/>
              </a:spcBef>
              <a:defRPr/>
            </a:pPr>
            <a:r>
              <a:rPr lang="fi-FI" altLang="fi-FI" dirty="0" smtClean="0"/>
              <a:t>Naisten heikomman aseman syitä ovat mm</a:t>
            </a:r>
          </a:p>
          <a:p>
            <a:pPr marL="171450" indent="-171450" eaLnBrk="1" hangingPunct="1">
              <a:spcBef>
                <a:spcPct val="0"/>
              </a:spcBef>
              <a:buFont typeface="Arial" panose="020B0604020202020204" pitchFamily="34" charset="0"/>
              <a:buChar char="•"/>
              <a:defRPr/>
            </a:pPr>
            <a:r>
              <a:rPr lang="fi-FI" altLang="fi-FI" dirty="0" smtClean="0"/>
              <a:t>taloudelliset tekijät</a:t>
            </a:r>
          </a:p>
          <a:p>
            <a:pPr marL="171450" indent="-171450" eaLnBrk="1" hangingPunct="1">
              <a:spcBef>
                <a:spcPct val="0"/>
              </a:spcBef>
              <a:buFont typeface="Arial" panose="020B0604020202020204" pitchFamily="34" charset="0"/>
              <a:buChar char="•"/>
              <a:defRPr/>
            </a:pPr>
            <a:r>
              <a:rPr lang="fi-FI" altLang="fi-FI" dirty="0" smtClean="0"/>
              <a:t>sosiaaliset sukupuoliroolit (mitä pidetään soveliaana / hyväksyttynä tytölle ja naiselle)</a:t>
            </a:r>
          </a:p>
          <a:p>
            <a:pPr marL="171450" indent="-171450" eaLnBrk="1" hangingPunct="1">
              <a:spcBef>
                <a:spcPct val="0"/>
              </a:spcBef>
              <a:buFont typeface="Arial" panose="020B0604020202020204" pitchFamily="34" charset="0"/>
              <a:buChar char="•"/>
              <a:defRPr/>
            </a:pPr>
            <a:r>
              <a:rPr lang="fi-FI" altLang="fi-FI" dirty="0" smtClean="0"/>
              <a:t>naisten pieni osuus päätöksenteossa, koulutuksessa ja tuotantoresurssien hallinnassa</a:t>
            </a:r>
          </a:p>
          <a:p>
            <a:pPr marL="171450" indent="-171450" eaLnBrk="1" hangingPunct="1">
              <a:spcBef>
                <a:spcPct val="0"/>
              </a:spcBef>
              <a:buFont typeface="Arial" panose="020B0604020202020204" pitchFamily="34" charset="0"/>
              <a:buChar char="•"/>
              <a:defRPr/>
            </a:pPr>
            <a:r>
              <a:rPr lang="fi-FI" altLang="fi-FI" b="1" dirty="0" smtClean="0"/>
              <a:t>naisten tekemän työn vähäinen arvostus. </a:t>
            </a:r>
          </a:p>
          <a:p>
            <a:pPr eaLnBrk="1" hangingPunct="1">
              <a:spcBef>
                <a:spcPct val="0"/>
              </a:spcBef>
              <a:defRPr/>
            </a:pPr>
            <a:endParaRPr lang="fi-FI" altLang="fi-FI" dirty="0" smtClean="0"/>
          </a:p>
          <a:p>
            <a:pPr eaLnBrk="1" hangingPunct="1">
              <a:spcBef>
                <a:spcPct val="0"/>
              </a:spcBef>
              <a:defRPr/>
            </a:pPr>
            <a:r>
              <a:rPr lang="fi-FI" altLang="fi-FI" dirty="0" smtClean="0"/>
              <a:t>Naisiin ja tyttöihin kohdistuu edelleen syrjintää. Heidän asemansa koulutuksen, työn, päätöksenteon, omistuksen ja varallisuuden hallinnan suhteen vaihtelee paljon maailman eri maissa ja maiden sisällä. Asemaan vaikuttavat tekijät voivat liittyä etniseen taustaan tai yhteiskuntaluokkaan tai olla luonteeltaan sosio-ekonomisia, kulttuurisia, uskonnollisia tai poliittisia.</a:t>
            </a:r>
          </a:p>
          <a:p>
            <a:pPr eaLnBrk="1" hangingPunct="1">
              <a:spcBef>
                <a:spcPct val="0"/>
              </a:spcBef>
              <a:defRPr/>
            </a:pPr>
            <a:endParaRPr lang="fi-FI" altLang="fi-FI" dirty="0" smtClean="0"/>
          </a:p>
          <a:p>
            <a:pPr eaLnBrk="1" hangingPunct="1">
              <a:spcBef>
                <a:spcPct val="0"/>
              </a:spcBef>
              <a:defRPr/>
            </a:pPr>
            <a:r>
              <a:rPr lang="fi-FI" altLang="fi-FI" dirty="0" smtClean="0"/>
              <a:t>Osa tutkijoista on sitä mieltä, että globalisaatio on edelleen heikentänyt erityisesti kehitysmaiden naisten taloudellista asemaa. He katsovat, että naiset jäävät miehiä helpommin palkkatyön ulkopuolelle ja kotityön piiriin, mikä kasvattaa naisten ja miesten taloudellista epätasa-arvoa. Tämän perusteella tutkijat ovat väittäneet, että vaikka köyhyys on puolittunut, naisten suhteellinen osuus köyhistä ihmisistä on kasvanut.</a:t>
            </a:r>
          </a:p>
          <a:p>
            <a:pPr eaLnBrk="1" hangingPunct="1">
              <a:spcBef>
                <a:spcPct val="0"/>
              </a:spcBef>
              <a:defRPr/>
            </a:pPr>
            <a:endParaRPr lang="fi-FI" altLang="fi-FI" dirty="0" smtClean="0"/>
          </a:p>
          <a:p>
            <a:pPr marL="342900" lvl="1" indent="-342900">
              <a:defRPr/>
            </a:pPr>
            <a:r>
              <a:rPr lang="fi-FI" altLang="fi-FI" dirty="0" smtClean="0"/>
              <a:t>Ero köyhien ja rikkaiden välillä on kasvanut. </a:t>
            </a:r>
            <a:r>
              <a:rPr lang="fi-FI" altLang="fi-FI" b="1" dirty="0" err="1" smtClean="0">
                <a:solidFill>
                  <a:schemeClr val="bg2">
                    <a:lumMod val="75000"/>
                  </a:schemeClr>
                </a:solidFill>
              </a:rPr>
              <a:t>Oxfamin</a:t>
            </a:r>
            <a:r>
              <a:rPr lang="fi-FI" altLang="fi-FI" b="1" dirty="0" smtClean="0">
                <a:solidFill>
                  <a:schemeClr val="bg2">
                    <a:lumMod val="75000"/>
                  </a:schemeClr>
                </a:solidFill>
              </a:rPr>
              <a:t> </a:t>
            </a:r>
            <a:r>
              <a:rPr lang="fi-FI" altLang="fi-FI" dirty="0" smtClean="0"/>
              <a:t>tammikuussa 2016 julkaiseman raportin mukaan syksyllä 2015 saavutettiin piste, jolloin </a:t>
            </a:r>
          </a:p>
          <a:p>
            <a:pPr marL="342900" lvl="1" indent="-342900">
              <a:defRPr/>
            </a:pPr>
            <a:endParaRPr lang="fi-FI" altLang="fi-FI" b="1" dirty="0" smtClean="0"/>
          </a:p>
          <a:p>
            <a:pPr marL="342900" lvl="1" indent="-342900">
              <a:defRPr/>
            </a:pPr>
            <a:r>
              <a:rPr lang="fi-FI" altLang="fi-FI" b="1" dirty="0" smtClean="0"/>
              <a:t>	1 prosentti maailman rikkaista omistaa puolet maailman varallisuudesta</a:t>
            </a:r>
            <a:r>
              <a:rPr lang="fi-FI" altLang="fi-FI" dirty="0" smtClean="0"/>
              <a:t>.</a:t>
            </a:r>
          </a:p>
          <a:p>
            <a:pPr eaLnBrk="1" hangingPunct="1">
              <a:spcBef>
                <a:spcPct val="0"/>
              </a:spcBef>
              <a:defRPr/>
            </a:pPr>
            <a:endParaRPr lang="fi-FI" altLang="fi-FI" dirty="0" smtClean="0"/>
          </a:p>
          <a:p>
            <a:pPr>
              <a:defRPr/>
            </a:pPr>
            <a:endParaRPr lang="fi-FI" dirty="0" smtClean="0"/>
          </a:p>
          <a:p>
            <a:pPr>
              <a:defRPr/>
            </a:pPr>
            <a:endParaRPr lang="fi-FI" dirty="0" smtClean="0"/>
          </a:p>
          <a:p>
            <a:pPr>
              <a:defRPr/>
            </a:pPr>
            <a:r>
              <a:rPr lang="fi-FI" sz="1000" dirty="0" smtClean="0"/>
              <a:t>Taustaa:</a:t>
            </a:r>
          </a:p>
          <a:p>
            <a:pPr>
              <a:defRPr/>
            </a:pPr>
            <a:endParaRPr lang="fi-FI" sz="1000" dirty="0" smtClean="0"/>
          </a:p>
          <a:p>
            <a:pPr>
              <a:defRPr/>
            </a:pPr>
            <a:r>
              <a:rPr lang="fi-FI" sz="1000" dirty="0" smtClean="0"/>
              <a:t>Kestävän kehityksen 17 tavoitetta: </a:t>
            </a:r>
          </a:p>
          <a:p>
            <a:pPr marL="228600" indent="-228600">
              <a:buFontTx/>
              <a:buAutoNum type="arabicPeriod"/>
              <a:defRPr/>
            </a:pPr>
            <a:r>
              <a:rPr lang="fi-FI" sz="1000" b="1" dirty="0" smtClean="0"/>
              <a:t>Poistaa köyhyys sen kaikissa muodoissa kaikkialta.</a:t>
            </a:r>
          </a:p>
          <a:p>
            <a:pPr marL="228600" indent="-228600">
              <a:buFontTx/>
              <a:buAutoNum type="arabicPeriod"/>
              <a:defRPr/>
            </a:pPr>
            <a:r>
              <a:rPr lang="fi-FI" sz="1000" dirty="0" smtClean="0"/>
              <a:t>Poistaa nälkä, saavuttaa ruokaturva, parantaa ravitsemusta ja edistää kestävää maataloutta.</a:t>
            </a:r>
          </a:p>
          <a:p>
            <a:pPr marL="228600" indent="-228600">
              <a:buFontTx/>
              <a:buAutoNum type="arabicPeriod"/>
              <a:defRPr/>
            </a:pPr>
            <a:r>
              <a:rPr lang="fi-FI" sz="1000" b="1" dirty="0" smtClean="0"/>
              <a:t>Taata terveellinen elämä ja hyvinvointi kaiken ikäisille.</a:t>
            </a:r>
          </a:p>
          <a:p>
            <a:pPr marL="228600" indent="-228600">
              <a:buFontTx/>
              <a:buAutoNum type="arabicPeriod"/>
              <a:defRPr/>
            </a:pPr>
            <a:r>
              <a:rPr lang="fi-FI" sz="1000" b="1" dirty="0" smtClean="0"/>
              <a:t>Taata kaikille avoin, tasa-arvoinen ja laadukas koulutus sekä elinikäiset oppimismahdollisuudet. </a:t>
            </a:r>
          </a:p>
          <a:p>
            <a:pPr marL="228600" indent="-228600">
              <a:buFontTx/>
              <a:buAutoNum type="arabicPeriod"/>
              <a:defRPr/>
            </a:pPr>
            <a:r>
              <a:rPr lang="fi-FI" sz="1000" b="1" dirty="0" smtClean="0">
                <a:solidFill>
                  <a:schemeClr val="accent2"/>
                </a:solidFill>
              </a:rPr>
              <a:t>Saavuttaa sukupuolten välinen tasa-arvo sekä vahvistaa naisten ja tyttöjen oikeuksia ja mahdollisuuksia.</a:t>
            </a:r>
          </a:p>
          <a:p>
            <a:pPr marL="228600" indent="-228600">
              <a:buFontTx/>
              <a:buAutoNum type="arabicPeriod"/>
              <a:defRPr/>
            </a:pPr>
            <a:r>
              <a:rPr lang="fi-FI" sz="1000" dirty="0" smtClean="0"/>
              <a:t>Varmistaa veden saanti ja kestävä käyttö sekä </a:t>
            </a:r>
            <a:r>
              <a:rPr lang="fi-FI" sz="1000" dirty="0" err="1" smtClean="0"/>
              <a:t>sanitaatio</a:t>
            </a:r>
            <a:r>
              <a:rPr lang="fi-FI" sz="1000" dirty="0" smtClean="0"/>
              <a:t> kaikille.</a:t>
            </a:r>
          </a:p>
          <a:p>
            <a:pPr marL="228600" indent="-228600">
              <a:buFontTx/>
              <a:buAutoNum type="arabicPeriod"/>
              <a:defRPr/>
            </a:pPr>
            <a:r>
              <a:rPr lang="fi-FI" sz="1000" dirty="0" smtClean="0"/>
              <a:t>Varmistaa edullinen, luotettava, kestävä ja uudenaikainen energia kaikille.</a:t>
            </a:r>
          </a:p>
          <a:p>
            <a:pPr marL="228600" indent="-228600">
              <a:buFontTx/>
              <a:buAutoNum type="arabicPeriod"/>
              <a:defRPr/>
            </a:pPr>
            <a:r>
              <a:rPr lang="fi-FI" sz="1000" b="1" dirty="0" smtClean="0"/>
              <a:t>Edistää kaikkia koskevaa kestävää talouskasvua, täyttä ja tuottavaa työllisyyttä sekä säällisiä työpaikkoja.</a:t>
            </a:r>
          </a:p>
          <a:p>
            <a:pPr marL="228600" indent="-228600">
              <a:buFontTx/>
              <a:buAutoNum type="arabicPeriod"/>
              <a:defRPr/>
            </a:pPr>
            <a:r>
              <a:rPr lang="fi-FI" sz="1000" dirty="0" smtClean="0"/>
              <a:t>Rakentaa kestävää infrastruktuuria sekä edistää kestävää teollisuutta ja innovaatioita.</a:t>
            </a:r>
          </a:p>
          <a:p>
            <a:pPr marL="228600" indent="-228600">
              <a:buFontTx/>
              <a:buAutoNum type="arabicPeriod"/>
              <a:defRPr/>
            </a:pPr>
            <a:r>
              <a:rPr lang="fi-FI" sz="1000" b="1" dirty="0" smtClean="0">
                <a:solidFill>
                  <a:schemeClr val="accent2"/>
                </a:solidFill>
              </a:rPr>
              <a:t>Vähentää eriarvoisuutta maiden sisällä ja niiden välillä.</a:t>
            </a:r>
          </a:p>
          <a:p>
            <a:pPr marL="228600" indent="-228600">
              <a:buFontTx/>
              <a:buAutoNum type="arabicPeriod"/>
              <a:defRPr/>
            </a:pPr>
            <a:r>
              <a:rPr lang="fi-FI" sz="1000" dirty="0" smtClean="0"/>
              <a:t>Taata turvalliset ja kestävät kaupungit sekä asuinyhdyskunnat. </a:t>
            </a:r>
          </a:p>
          <a:p>
            <a:pPr marL="228600" indent="-228600">
              <a:buFontTx/>
              <a:buAutoNum type="arabicPeriod"/>
              <a:defRPr/>
            </a:pPr>
            <a:r>
              <a:rPr lang="fi-FI" sz="1000" dirty="0" smtClean="0"/>
              <a:t>Varmistaa kulutus- ja tuotantotapojen kestävyys.</a:t>
            </a:r>
          </a:p>
          <a:p>
            <a:pPr marL="228600" indent="-228600">
              <a:buFontTx/>
              <a:buAutoNum type="arabicPeriod"/>
              <a:defRPr/>
            </a:pPr>
            <a:r>
              <a:rPr lang="fi-FI" sz="1000" dirty="0" smtClean="0"/>
              <a:t>Toimia kiireellisesti ilmastonmuutosta ja sen vaikutuksia vastaan.</a:t>
            </a:r>
          </a:p>
          <a:p>
            <a:pPr marL="228600" indent="-228600">
              <a:buFontTx/>
              <a:buAutoNum type="arabicPeriod"/>
              <a:defRPr/>
            </a:pPr>
            <a:r>
              <a:rPr lang="fi-FI" sz="1000" dirty="0" smtClean="0"/>
              <a:t>Säilyttää meret ja merten tarjoamat luonnonvarat sekä edistää niiden kestävää käyttöä.</a:t>
            </a:r>
          </a:p>
          <a:p>
            <a:pPr marL="228600" indent="-228600">
              <a:buFontTx/>
              <a:buAutoNum type="arabicPeriod"/>
              <a:defRPr/>
            </a:pPr>
            <a:r>
              <a:rPr lang="fi-FI" sz="1000" dirty="0" smtClean="0"/>
              <a:t>Suojella </a:t>
            </a:r>
            <a:r>
              <a:rPr lang="fi-FI" sz="1000" dirty="0" err="1" smtClean="0"/>
              <a:t>maaekosysteemejä</a:t>
            </a:r>
            <a:r>
              <a:rPr lang="fi-FI" sz="1000" dirty="0" smtClean="0"/>
              <a:t>, palauttaa niitä ennalleen ja edistää niiden kestävää käyttöä; edistää metsien kestävää käyttöä; taistella aavikoitumista vastaan; pysäyttää maaperän köyhtyminen ja luonnon monimuotoisuuden häviäminen.</a:t>
            </a:r>
          </a:p>
          <a:p>
            <a:pPr marL="228600" indent="-228600">
              <a:buFontTx/>
              <a:buAutoNum type="arabicPeriod"/>
              <a:defRPr/>
            </a:pPr>
            <a:r>
              <a:rPr lang="fi-FI" sz="1000" dirty="0" smtClean="0"/>
              <a:t>Edistää rauhanomaisia yhteiskuntia ja taata kaikille pääsy oikeuspalveluiden pariin; rakentaa tehokkaita ja vastuullisia instituutioita kaikilla tasoilla.</a:t>
            </a:r>
          </a:p>
          <a:p>
            <a:pPr marL="228600" indent="-228600">
              <a:buFontTx/>
              <a:buAutoNum type="arabicPeriod"/>
              <a:defRPr/>
            </a:pPr>
            <a:r>
              <a:rPr lang="fi-FI" sz="1000" dirty="0" smtClean="0"/>
              <a:t>Tukea vahvemmin kestävän kehityksen toimeenpanoa ja globaalia kumppanuutta.</a:t>
            </a:r>
          </a:p>
          <a:p>
            <a:pPr>
              <a:defRPr/>
            </a:pPr>
            <a:endParaRPr lang="fi-FI" sz="1000" b="1" dirty="0" smtClean="0"/>
          </a:p>
          <a:p>
            <a:pPr>
              <a:defRPr/>
            </a:pPr>
            <a:r>
              <a:rPr lang="fi-FI" sz="1000" b="1" dirty="0" smtClean="0"/>
              <a:t>YK-liitto: Mitä uutta on kestävän kehityksen tavoitteissa?</a:t>
            </a:r>
          </a:p>
          <a:p>
            <a:pPr>
              <a:defRPr/>
            </a:pPr>
            <a:endParaRPr lang="fi-FI" sz="1000" b="1" dirty="0" smtClean="0"/>
          </a:p>
          <a:p>
            <a:pPr>
              <a:defRPr/>
            </a:pPr>
            <a:r>
              <a:rPr lang="fi-FI" sz="1000" dirty="0" smtClean="0"/>
              <a:t>Uutta vuosituhattavoitteisiin verrattuna on </a:t>
            </a:r>
            <a:r>
              <a:rPr lang="fi-FI" sz="1000" b="1" dirty="0" smtClean="0"/>
              <a:t>tavoitteiden universaalisuus </a:t>
            </a:r>
            <a:r>
              <a:rPr lang="fi-FI" sz="1000" dirty="0" smtClean="0"/>
              <a:t>eli uudet kestävän kehityksen tavoitteet tulevat koskettamaan kaikkia maita, sekä teollisuus- että kehitysmaita ja jotta uudet kehitystavoitteet voidaan saavuttaa, on kaikkien maailman valtioiden sitouduttava työskentelemään tavoitteiden hyväksi. Tämä tarkoittaa sitä, että myös rikkailta ja keskituloisilta mailta vaaditaan esimerkiksi päästöjen vähentämistä, luonnonsuojelua ja tuloerojen kaventamista.</a:t>
            </a:r>
          </a:p>
          <a:p>
            <a:pPr>
              <a:defRPr/>
            </a:pPr>
            <a:r>
              <a:rPr lang="fi-FI" sz="1000" dirty="0" smtClean="0"/>
              <a:t> </a:t>
            </a:r>
          </a:p>
          <a:p>
            <a:pPr>
              <a:defRPr/>
            </a:pPr>
            <a:r>
              <a:rPr lang="fi-FI" sz="1000" dirty="0" smtClean="0"/>
              <a:t>Tulevien kehitystavoitteiden tulee huomioida myös </a:t>
            </a:r>
            <a:r>
              <a:rPr lang="fi-FI" sz="1000" b="1" dirty="0" smtClean="0"/>
              <a:t>ongelmien maailmanlaajuus</a:t>
            </a:r>
            <a:r>
              <a:rPr lang="fi-FI" sz="1000" dirty="0" smtClean="0"/>
              <a:t>. Tulisi huomioida että kaikki asiat vaikuttavat kaikkeen, eikä voida puhua erikseen esimerkiksi ilmastonmuutoksesta, konflikteista tai taloudellisesta kehityksestä. Kestävän kehityksen saavuttamiseksi kaikki osa-alueet tulee huomioida ja hahmottaa kokonaisuutena. Keskeistä on myös planeetan rajojen ja ilmastomuutoksen huomioiminen epätasa-arvon poistamisessa.</a:t>
            </a:r>
          </a:p>
          <a:p>
            <a:pPr>
              <a:defRPr/>
            </a:pPr>
            <a:endParaRPr lang="fi-FI" sz="1000" dirty="0" smtClean="0"/>
          </a:p>
          <a:p>
            <a:pPr>
              <a:defRPr/>
            </a:pPr>
            <a:r>
              <a:rPr lang="fi-FI" sz="1000" dirty="0" smtClean="0"/>
              <a:t>Tällä hetkellä eriarvoisuus näkyy muun muassa äärimmäisen rikkauden ja vaurauden keskittymisenä harvalukuiselle eliitille, joka estää tasa-arvoisen ja vakaan kehityksen. Tavoitteena on varallisuuserojen ja siten eriarvoisuuden tasoittaminen sekä erityisesti äärimmäisen köyhyyden vähentäminen.</a:t>
            </a:r>
          </a:p>
          <a:p>
            <a:pPr>
              <a:defRPr/>
            </a:pPr>
            <a:endParaRPr lang="fi-FI" sz="1000" dirty="0" smtClean="0"/>
          </a:p>
          <a:p>
            <a:pPr>
              <a:defRPr/>
            </a:pPr>
            <a:r>
              <a:rPr lang="fi-FI" sz="1000" dirty="0" smtClean="0"/>
              <a:t>Tavoitteissa on huomioitu eri toimijoiden välisen </a:t>
            </a:r>
            <a:r>
              <a:rPr lang="fi-FI" sz="1000" b="1" dirty="0" smtClean="0"/>
              <a:t>yhteistyön ja ihmisoikeuksien toteutumisen merkitys</a:t>
            </a:r>
            <a:r>
              <a:rPr lang="fi-FI" sz="1000" dirty="0" smtClean="0"/>
              <a:t>. Tavoitteiden suunnittelussa ja saavuttamisessa tulisi kuunnella ja </a:t>
            </a:r>
            <a:r>
              <a:rPr lang="fi-FI" sz="1000" dirty="0" err="1" smtClean="0"/>
              <a:t>osallistaa</a:t>
            </a:r>
            <a:r>
              <a:rPr lang="fi-FI" sz="1000" dirty="0" smtClean="0"/>
              <a:t> kaikkia kansalaisia, myös nuoria, heikoimmissa asemissa olevia sekä kansalaisjärjestöjä.</a:t>
            </a:r>
          </a:p>
          <a:p>
            <a:pPr>
              <a:defRPr/>
            </a:pPr>
            <a:endParaRPr lang="fi-FI" sz="1000" dirty="0" smtClean="0"/>
          </a:p>
          <a:p>
            <a:pPr>
              <a:defRPr/>
            </a:pPr>
            <a:r>
              <a:rPr lang="fi-FI" sz="1000" dirty="0" smtClean="0"/>
              <a:t>Kehitystavoitteet ovat saaneet kritiikkiä muun muassa </a:t>
            </a:r>
            <a:r>
              <a:rPr lang="fi-FI" sz="1000" dirty="0" err="1" smtClean="0"/>
              <a:t>konkretian</a:t>
            </a:r>
            <a:r>
              <a:rPr lang="fi-FI" sz="1000" dirty="0" smtClean="0"/>
              <a:t> puutteesta, tavoitteiden määrästä sekä selvien  seurantamekanismien sekä vastuumekanismien puutteesta, esimerkiksi kansainvälisen verotuksen ja sen valvonnan suhteen. Tavoitteiden tulisi myös varmistaa, että yritykset kantavat vastuunsa ympäristövaikutuksista.</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4</a:t>
            </a:fld>
            <a:endParaRPr lang="fi-FI"/>
          </a:p>
        </p:txBody>
      </p:sp>
    </p:spTree>
    <p:extLst>
      <p:ext uri="{BB962C8B-B14F-4D97-AF65-F5344CB8AC3E}">
        <p14:creationId xmlns:p14="http://schemas.microsoft.com/office/powerpoint/2010/main" val="384041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defRPr/>
            </a:pPr>
            <a:r>
              <a:rPr lang="fi-FI" altLang="fi-FI" dirty="0" smtClean="0">
                <a:solidFill>
                  <a:schemeClr val="bg2">
                    <a:lumMod val="75000"/>
                  </a:schemeClr>
                </a:solidFill>
              </a:rPr>
              <a:t>Naisten suoraa osuutta maailman köyhimmistä on vaikea sanoa tarkkaan, koska köyhyyttä yleensä tilastoidaan kotitalouden tasolla eikä sukupuolen perusteella. Perheen sisällä saattaa olla isojakin köyhyyseroja ja taloudellista epätasa-arvoa.</a:t>
            </a:r>
          </a:p>
          <a:p>
            <a:pPr marL="342900" lvl="1" indent="-342900">
              <a:defRPr/>
            </a:pPr>
            <a:endParaRPr lang="fi-FI" altLang="fi-FI" dirty="0" smtClean="0">
              <a:solidFill>
                <a:schemeClr val="bg2">
                  <a:lumMod val="75000"/>
                </a:schemeClr>
              </a:solidFill>
            </a:endParaRPr>
          </a:p>
          <a:p>
            <a:pPr marL="342900" lvl="1" indent="-342900">
              <a:defRPr/>
            </a:pPr>
            <a:r>
              <a:rPr lang="fi-FI" altLang="fi-FI" dirty="0" smtClean="0">
                <a:solidFill>
                  <a:schemeClr val="bg2">
                    <a:lumMod val="75000"/>
                  </a:schemeClr>
                </a:solidFill>
              </a:rPr>
              <a:t>	Tutkimuksissa on kuitenkin todettu, että taloudellisesti vaikeimmassa asemassa ovat yksinhuoltajanaiset, joiden taloudessa ei ole aikuista miespuolista jäsentä. Naisten huoltamat perheet ovat lisääntyneet. Syinä ovat mm. sairaudet kuten HIV/AIDS, siirtotyö tai pakolaisuus ja  konfliktit. Myös teiniäitiys ja avioliiton ulkopuolella syntyvät lapset ovat paikoitellen hyvin yleisiä.</a:t>
            </a:r>
          </a:p>
          <a:p>
            <a:pPr marL="342900" lvl="1" indent="-342900">
              <a:defRPr/>
            </a:pPr>
            <a:endParaRPr lang="fi-FI" altLang="fi-FI" dirty="0" smtClean="0">
              <a:solidFill>
                <a:schemeClr val="bg2">
                  <a:lumMod val="75000"/>
                </a:schemeClr>
              </a:solidFill>
            </a:endParaRPr>
          </a:p>
          <a:p>
            <a:pPr marL="342900" lvl="1" indent="-342900">
              <a:defRPr/>
            </a:pPr>
            <a:r>
              <a:rPr lang="fi-FI" altLang="fi-FI" dirty="0" smtClean="0">
                <a:solidFill>
                  <a:schemeClr val="bg2">
                    <a:lumMod val="75000"/>
                  </a:schemeClr>
                </a:solidFill>
              </a:rPr>
              <a:t>	Naisen työ on usein näkymätöntä eikä siitä makseta palkkaa. Kun myös kodin piirissä tehty työ huomioidaan, naisten arvioidaan tekevän noin yli puolet maailman työtunneista. Palkkatasolla mitattaessa naisten ansiot jäävät alle miehen ansioista. </a:t>
            </a:r>
          </a:p>
          <a:p>
            <a:pPr marL="342900" lvl="1" indent="-342900">
              <a:defRPr/>
            </a:pPr>
            <a:endParaRPr lang="fi-FI" altLang="fi-FI" dirty="0" smtClean="0">
              <a:solidFill>
                <a:schemeClr val="bg2">
                  <a:lumMod val="75000"/>
                </a:schemeClr>
              </a:solidFill>
            </a:endParaRPr>
          </a:p>
          <a:p>
            <a:pPr marL="342900" lvl="1" indent="-342900">
              <a:defRPr/>
            </a:pPr>
            <a:r>
              <a:rPr lang="fi-FI" altLang="fi-FI" dirty="0" smtClean="0">
                <a:solidFill>
                  <a:schemeClr val="bg2">
                    <a:lumMod val="75000"/>
                  </a:schemeClr>
                </a:solidFill>
              </a:rPr>
              <a:t>	Suurimmillaan erot ovat omistuksessa. </a:t>
            </a:r>
            <a:r>
              <a:rPr lang="fi-FI" sz="1200" b="0" i="0" kern="1200" dirty="0" smtClean="0">
                <a:solidFill>
                  <a:schemeClr val="tx1"/>
                </a:solidFill>
                <a:effectLst/>
                <a:latin typeface="+mn-lt"/>
                <a:ea typeface="+mn-ea"/>
                <a:cs typeface="+mn-cs"/>
              </a:rPr>
              <a:t>Omistusoikeuteen liittyy useita ongelmia. Puutteellinen, naisia syrjivä lainsäädäntö on yleistä, mutta vielä yleisempää on se, että säädettyjen lakien toteutumista valvotaan heikosti jos lainkaan.</a:t>
            </a:r>
            <a:endParaRPr lang="fi-FI" altLang="fi-FI" dirty="0" smtClean="0">
              <a:solidFill>
                <a:schemeClr val="bg2">
                  <a:lumMod val="75000"/>
                </a:schemeClr>
              </a:solidFill>
            </a:endParaRPr>
          </a:p>
        </p:txBody>
      </p:sp>
      <p:sp>
        <p:nvSpPr>
          <p:cNvPr id="4" name="Slide Number Placeholder 3"/>
          <p:cNvSpPr>
            <a:spLocks noGrp="1"/>
          </p:cNvSpPr>
          <p:nvPr>
            <p:ph type="sldNum" sz="quarter" idx="10"/>
          </p:nvPr>
        </p:nvSpPr>
        <p:spPr/>
        <p:txBody>
          <a:bodyPr/>
          <a:lstStyle/>
          <a:p>
            <a:fld id="{F0BF7B67-DECA-4680-8F21-E82B487838A8}" type="slidenum">
              <a:rPr lang="fi-FI" smtClean="0"/>
              <a:t>5</a:t>
            </a:fld>
            <a:endParaRPr lang="fi-FI"/>
          </a:p>
        </p:txBody>
      </p:sp>
    </p:spTree>
    <p:extLst>
      <p:ext uri="{BB962C8B-B14F-4D97-AF65-F5344CB8AC3E}">
        <p14:creationId xmlns:p14="http://schemas.microsoft.com/office/powerpoint/2010/main" val="5202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smtClean="0"/>
              <a:t>Tiedämme, että kutakuinkin kaikki suomalaiset naiset ovat aktiivisesti työelämässä mukana. Emmekö tiedäkin?</a:t>
            </a:r>
          </a:p>
          <a:p>
            <a:endParaRPr lang="fi-FI" altLang="fi-FI" dirty="0" smtClean="0"/>
          </a:p>
          <a:p>
            <a:r>
              <a:rPr lang="fi-FI" altLang="fi-FI" dirty="0" smtClean="0"/>
              <a:t>Kun asiaa katsotaan globaalisti, asia ei ole aivan näin yksinkertainen. Yli 15-vuotiaat tytöt ja naiset osallistuvat työvoimaan hyvin eri tavoin eri maissa. (Työvoimaan osallistuminen tarkoittaa työpanoksen antamista joko tuotteiden tai palveluiden tuotantoon edes osa-aikaisesti. Se ei ota kantaa palkkatasoon.)</a:t>
            </a:r>
          </a:p>
          <a:p>
            <a:endParaRPr lang="fi-FI" altLang="fi-FI" dirty="0" smtClean="0"/>
          </a:p>
          <a:p>
            <a:r>
              <a:rPr lang="fi-FI" altLang="fi-FI" dirty="0" smtClean="0"/>
              <a:t>On maita, joissa naisten ei ole soveliasta tehdä kodin ulkopuolista työtä</a:t>
            </a:r>
            <a:r>
              <a:rPr lang="fi-FI" altLang="fi-FI" smtClean="0"/>
              <a:t>. </a:t>
            </a:r>
            <a:r>
              <a:rPr lang="fi-FI" altLang="fi-FI" smtClean="0"/>
              <a:t/>
            </a:r>
            <a:br>
              <a:rPr lang="fi-FI" altLang="fi-FI" smtClean="0"/>
            </a:br>
            <a:endParaRPr lang="fi-FI" altLang="fi-FI" dirty="0" smtClean="0"/>
          </a:p>
          <a:p>
            <a:r>
              <a:rPr lang="fi-FI" altLang="fi-FI" dirty="0" smtClean="0"/>
              <a:t>Toisaalta on köyhiä maita, joissa naisten on ”pakko” osallistua perheen elatukseen omalla panoksellaan hyvin nuoresta iästä alkaen ja joista puuttuvat sellaiset sosiaaliset turvaverkot, jotka takaisivat esimerkiksi äitiysloman tai vanhuuseläkkeen. Tällaisissa maissa – kuten Liberiassa ja Nepalissa - tyttöjen koulutie katkeaa yleisesti kesken taloudellisista syistä eikä heillä ole mahdollisuutta opiskella ammattia. Vaikka esimerkiksi Nepalissa suurin osa naisista tekee työtä, harva on työssä, joka mahdollistaa nousun köyhyydestä tai elättää perheen.</a:t>
            </a:r>
          </a:p>
          <a:p>
            <a:endParaRPr lang="fi-FI" altLang="fi-FI" dirty="0" smtClean="0"/>
          </a:p>
          <a:p>
            <a:r>
              <a:rPr lang="fi-FI" altLang="fi-FI" dirty="0" smtClean="0"/>
              <a:t>Sitten on maita kuten Suomi, jossa naiset siirtyvät työelämään opiskeltuaan ensin koulun jälkeen ammatin ja jäävät työuran päätyttyä keskimäärin 60-vuotiaina eläkkeelle. Perheen perustamista tuetaan äitiys- ja vanhempainvapain ja on olemassa myös sairaus- ja työttömyysajan turva. Se mahdollistaa erilaiset vaiheet ja valinnat naisen työuran varrella ja taloudellisen itsenäisyyden. </a:t>
            </a:r>
          </a:p>
          <a:p>
            <a:endParaRPr lang="fi-FI" altLang="fi-FI" dirty="0" smtClean="0"/>
          </a:p>
          <a:p>
            <a:r>
              <a:rPr lang="fi-FI" altLang="fi-FI" dirty="0" smtClean="0"/>
              <a:t>Tämä on suurimmalle osalle maailman naisista täysin tavoittamaton tilanne.</a:t>
            </a:r>
          </a:p>
          <a:p>
            <a:endParaRPr lang="fi-FI" altLang="fi-FI" dirty="0" smtClean="0"/>
          </a:p>
          <a:p>
            <a:r>
              <a:rPr lang="fi-FI" altLang="fi-FI" dirty="0" smtClean="0"/>
              <a:t>Lähde: World Bank 2014. (</a:t>
            </a:r>
            <a:r>
              <a:rPr lang="en-US" altLang="fi-FI" dirty="0" smtClean="0"/>
              <a:t>Labor force participation rate is the proportion of the population ages 15 and older that is economically active: all people who supply labor for the production of goods and services during a specified period.)</a:t>
            </a:r>
          </a:p>
          <a:p>
            <a:pPr marL="0" marR="0" indent="0" algn="l" defTabSz="914400" rtl="0" eaLnBrk="1" fontAlgn="auto" latinLnBrk="0" hangingPunct="1">
              <a:lnSpc>
                <a:spcPct val="100000"/>
              </a:lnSpc>
              <a:spcBef>
                <a:spcPts val="0"/>
              </a:spcBef>
              <a:spcAft>
                <a:spcPts val="0"/>
              </a:spcAft>
              <a:buClrTx/>
              <a:buSzTx/>
              <a:buFontTx/>
              <a:buNone/>
              <a:tabLst/>
              <a:defRPr/>
            </a:pPr>
            <a:r>
              <a:rPr lang="fi-FI" altLang="fi-FI" dirty="0" smtClean="0"/>
              <a:t/>
            </a:r>
            <a:br>
              <a:rPr lang="fi-FI" altLang="fi-FI" dirty="0" smtClean="0"/>
            </a:br>
            <a:r>
              <a:rPr lang="fi-FI" altLang="fi-FI" b="1" dirty="0" smtClean="0"/>
              <a:t>Kuvassa </a:t>
            </a:r>
            <a:r>
              <a:rPr lang="fi-FI" altLang="fi-FI" b="1" dirty="0" err="1" smtClean="0"/>
              <a:t>Susmita</a:t>
            </a:r>
            <a:r>
              <a:rPr lang="fi-FI" altLang="fi-FI" b="1" dirty="0" smtClean="0"/>
              <a:t> </a:t>
            </a:r>
            <a:r>
              <a:rPr lang="fi-FI" altLang="fi-FI" b="1" dirty="0" err="1" smtClean="0"/>
              <a:t>Shresthan</a:t>
            </a:r>
            <a:r>
              <a:rPr lang="fi-FI" altLang="fi-FI" b="1" dirty="0" smtClean="0"/>
              <a:t> kauneushoitola</a:t>
            </a:r>
            <a:r>
              <a:rPr lang="fi-FI" altLang="fi-FI" b="1" baseline="0" dirty="0" smtClean="0"/>
              <a:t> </a:t>
            </a:r>
            <a:r>
              <a:rPr lang="fi-FI" altLang="fi-FI" b="1" baseline="0" dirty="0" err="1" smtClean="0"/>
              <a:t>Lalitpurissa</a:t>
            </a:r>
            <a:r>
              <a:rPr lang="fi-FI" altLang="fi-FI" b="1" baseline="0" dirty="0" smtClean="0"/>
              <a:t> Nepalissa.</a:t>
            </a:r>
            <a:endParaRPr lang="fi-FI" altLang="fi-FI" b="1" dirty="0" smtClean="0"/>
          </a:p>
          <a:p>
            <a:endParaRPr lang="fi-FI" altLang="fi-FI" dirty="0" smtClean="0"/>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6</a:t>
            </a:fld>
            <a:endParaRPr lang="fi-FI"/>
          </a:p>
        </p:txBody>
      </p:sp>
    </p:spTree>
    <p:extLst>
      <p:ext uri="{BB962C8B-B14F-4D97-AF65-F5344CB8AC3E}">
        <p14:creationId xmlns:p14="http://schemas.microsoft.com/office/powerpoint/2010/main" val="78711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effectLst/>
                <a:latin typeface="+mn-lt"/>
                <a:ea typeface="+mn-ea"/>
                <a:cs typeface="+mn-cs"/>
              </a:rPr>
              <a:t>Naiset ovat maailmassa vielä</a:t>
            </a:r>
            <a:r>
              <a:rPr lang="fi-FI" sz="1200" kern="1200" baseline="0" dirty="0" smtClean="0">
                <a:solidFill>
                  <a:schemeClr val="tx1"/>
                </a:solidFill>
                <a:effectLst/>
                <a:latin typeface="+mn-lt"/>
                <a:ea typeface="+mn-ea"/>
                <a:cs typeface="+mn-cs"/>
              </a:rPr>
              <a:t> sellaisessa paikassa, että</a:t>
            </a:r>
            <a:r>
              <a:rPr lang="fi-FI" sz="1200" kern="1200" dirty="0" smtClean="0">
                <a:solidFill>
                  <a:schemeClr val="tx1"/>
                </a:solidFill>
                <a:effectLst/>
                <a:latin typeface="+mn-lt"/>
                <a:ea typeface="+mn-ea"/>
                <a:cs typeface="+mn-cs"/>
              </a:rPr>
              <a:t> tarvitsevat tukea tehdäkseen suunnitelmistaan totta.</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7</a:t>
            </a:fld>
            <a:endParaRPr lang="fi-FI"/>
          </a:p>
        </p:txBody>
      </p:sp>
    </p:spTree>
    <p:extLst>
      <p:ext uri="{BB962C8B-B14F-4D97-AF65-F5344CB8AC3E}">
        <p14:creationId xmlns:p14="http://schemas.microsoft.com/office/powerpoint/2010/main" val="226946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fi-FI" altLang="fi-FI" dirty="0" smtClean="0"/>
              <a:t>Maatalous on yhä kehitysmaiden köyhien naisten yleisin työmaa. Päätehtävänä on tuottaa perheen tarvitsema ruoka. </a:t>
            </a:r>
          </a:p>
          <a:p>
            <a:pPr eaLnBrk="1" hangingPunct="1">
              <a:spcBef>
                <a:spcPct val="0"/>
              </a:spcBef>
              <a:defRPr/>
            </a:pPr>
            <a:endParaRPr lang="fi-FI" altLang="fi-FI" dirty="0" smtClean="0"/>
          </a:p>
          <a:p>
            <a:pPr eaLnBrk="1" hangingPunct="1">
              <a:spcBef>
                <a:spcPct val="0"/>
              </a:spcBef>
              <a:defRPr/>
            </a:pPr>
            <a:r>
              <a:rPr lang="fi-FI" altLang="fi-FI" dirty="0" smtClean="0"/>
              <a:t>Myös suuri osa kehitysmaiden köyhimpien naisten ansioista liittyy tavalla tai toisella maatalouteen. Naiset myyvät kotitarveviljelmien ylijäämää lähimarkkinoilla ja hankkivat näin varoja ostoelintarvikkeisiin, lääkkeisiin ja lasten tarpeisiin – vaikkapa koulunkäyntiin. Naiset saattavat punoa oljista mattoja ja koreja, tehdä juurista harjoja tai jatkojalostaa kotitilan tuotantoa, joista perhe saa lisätuloa. Hän voi myös kausiluonteisesti työskennellä naapureiden pellolla rahaa vastaan. Samalla nainen hoitaa kodin muut työt.</a:t>
            </a:r>
          </a:p>
          <a:p>
            <a:pPr eaLnBrk="1" hangingPunct="1">
              <a:spcBef>
                <a:spcPct val="0"/>
              </a:spcBef>
              <a:defRPr/>
            </a:pPr>
            <a:endParaRPr lang="fi-FI" altLang="fi-FI" dirty="0" smtClean="0"/>
          </a:p>
          <a:p>
            <a:pPr eaLnBrk="1" hangingPunct="1">
              <a:spcBef>
                <a:spcPct val="0"/>
              </a:spcBef>
              <a:defRPr/>
            </a:pPr>
            <a:r>
              <a:rPr lang="fi-FI" altLang="fi-FI" dirty="0" smtClean="0"/>
              <a:t>Kun viljelyala ja tuotanto lisääntyvät, nainen jatkaa työskentelyä kotipelloilla, mutta myynti siirtyy usein miesten tehtäväksi. Samoin käy silloin, kun viljelymenetelmät tehostuvat ja teknistyvät. Tällöin naisesta tulee palkatonta työvoimaa perheen viljelyksille. Teknologia on harvoin naisten saatavilla.</a:t>
            </a:r>
          </a:p>
          <a:p>
            <a:pPr eaLnBrk="1" hangingPunct="1">
              <a:spcBef>
                <a:spcPct val="0"/>
              </a:spcBef>
              <a:defRPr/>
            </a:pPr>
            <a:endParaRPr lang="fi-FI" altLang="fi-FI" dirty="0" smtClean="0"/>
          </a:p>
          <a:p>
            <a:pPr eaLnBrk="1" hangingPunct="1">
              <a:spcBef>
                <a:spcPct val="0"/>
              </a:spcBef>
              <a:defRPr/>
            </a:pPr>
            <a:r>
              <a:rPr lang="fi-FI" altLang="fi-FI" b="1" dirty="0" smtClean="0"/>
              <a:t>Kun maaseudun nainen aloittaa yritystoiminnan, se yhä usein liittyy maatalouteen tai lähiyhteisössä tarvittaviin palveluihin</a:t>
            </a:r>
            <a:r>
              <a:rPr lang="fi-FI" altLang="fi-FI" dirty="0" smtClean="0"/>
              <a:t>. Pienimuotoinen maataloustuotteiden jatkojalostus kuten leipomo tai jauhomylly tai satunnaisen torimyynnin kehittyminen kauppaliikkeeksi ovat tyypillisiä ensiammatteja maaseudun naiselle. Samoin perinteisistä kädentaidoista kuten tekstiileistä voi syntyä liiketoimintaa. </a:t>
            </a:r>
          </a:p>
          <a:p>
            <a:pPr eaLnBrk="1" hangingPunct="1">
              <a:spcBef>
                <a:spcPct val="0"/>
              </a:spcBef>
              <a:defRPr/>
            </a:pPr>
            <a:endParaRPr lang="fi-FI" altLang="fi-FI" dirty="0" smtClean="0"/>
          </a:p>
          <a:p>
            <a:pPr eaLnBrk="1" hangingPunct="1">
              <a:spcBef>
                <a:spcPct val="0"/>
              </a:spcBef>
              <a:defRPr/>
            </a:pPr>
            <a:r>
              <a:rPr lang="fi-FI" altLang="fi-FI" dirty="0" smtClean="0"/>
              <a:t>Tyypillistä on se, että yritys </a:t>
            </a:r>
          </a:p>
          <a:p>
            <a:pPr marL="171450" indent="-171450" eaLnBrk="1" hangingPunct="1">
              <a:spcBef>
                <a:spcPct val="0"/>
              </a:spcBef>
              <a:buFont typeface="Arial" panose="020B0604020202020204" pitchFamily="34" charset="0"/>
              <a:buChar char="•"/>
              <a:defRPr/>
            </a:pPr>
            <a:r>
              <a:rPr lang="fi-FI" altLang="fi-FI" dirty="0" smtClean="0"/>
              <a:t>syntyy kodin piiriin, </a:t>
            </a:r>
          </a:p>
          <a:p>
            <a:pPr marL="171450" indent="-171450" eaLnBrk="1" hangingPunct="1">
              <a:spcBef>
                <a:spcPct val="0"/>
              </a:spcBef>
              <a:buFont typeface="Arial" panose="020B0604020202020204" pitchFamily="34" charset="0"/>
              <a:buChar char="•"/>
              <a:defRPr/>
            </a:pPr>
            <a:r>
              <a:rPr lang="fi-FI" altLang="fi-FI" dirty="0" smtClean="0"/>
              <a:t>ei vaadi suuria taloudellisia investointeja ja </a:t>
            </a:r>
          </a:p>
          <a:p>
            <a:pPr marL="171450" indent="-171450" eaLnBrk="1" hangingPunct="1">
              <a:spcBef>
                <a:spcPct val="0"/>
              </a:spcBef>
              <a:buFont typeface="Arial" panose="020B0604020202020204" pitchFamily="34" charset="0"/>
              <a:buChar char="•"/>
              <a:defRPr/>
            </a:pPr>
            <a:r>
              <a:rPr lang="fi-FI" altLang="fi-FI" dirty="0" smtClean="0"/>
              <a:t>perustuu perinteisiin taitoihin, joille kuitenkin on kysyntää lähimarkkinoilla. </a:t>
            </a:r>
          </a:p>
          <a:p>
            <a:pPr eaLnBrk="1" hangingPunct="1">
              <a:spcBef>
                <a:spcPct val="0"/>
              </a:spcBef>
              <a:buFont typeface="Arial" panose="020B0604020202020204" pitchFamily="34" charset="0"/>
              <a:buNone/>
              <a:defRPr/>
            </a:pPr>
            <a:endParaRPr lang="fi-FI" altLang="fi-FI" dirty="0" smtClean="0"/>
          </a:p>
          <a:p>
            <a:pPr eaLnBrk="1" hangingPunct="1">
              <a:spcBef>
                <a:spcPct val="0"/>
              </a:spcBef>
              <a:buFont typeface="Arial" panose="020B0604020202020204" pitchFamily="34" charset="0"/>
              <a:buNone/>
              <a:defRPr/>
            </a:pPr>
            <a:r>
              <a:rPr lang="fi-FI" altLang="fi-FI" dirty="0" smtClean="0"/>
              <a:t>Perheelle tuo taloudellista turvaa se, että tuloa syntyy useammasta eri lähteestä.</a:t>
            </a:r>
          </a:p>
          <a:p>
            <a:pPr eaLnBrk="1" hangingPunct="1">
              <a:spcBef>
                <a:spcPct val="0"/>
              </a:spcBef>
              <a:defRPr/>
            </a:pPr>
            <a:endParaRPr lang="fi-FI" altLang="fi-FI" dirty="0" smtClean="0"/>
          </a:p>
          <a:p>
            <a:pPr eaLnBrk="1" hangingPunct="1">
              <a:spcBef>
                <a:spcPct val="0"/>
              </a:spcBef>
              <a:defRPr/>
            </a:pPr>
            <a:endParaRPr lang="fi-FI" altLang="fi-FI" dirty="0" smtClean="0"/>
          </a:p>
        </p:txBody>
      </p:sp>
      <p:sp>
        <p:nvSpPr>
          <p:cNvPr id="4" name="Slide Number Placeholder 3"/>
          <p:cNvSpPr>
            <a:spLocks noGrp="1"/>
          </p:cNvSpPr>
          <p:nvPr>
            <p:ph type="sldNum" sz="quarter" idx="10"/>
          </p:nvPr>
        </p:nvSpPr>
        <p:spPr/>
        <p:txBody>
          <a:bodyPr/>
          <a:lstStyle/>
          <a:p>
            <a:fld id="{F0BF7B67-DECA-4680-8F21-E82B487838A8}" type="slidenum">
              <a:rPr lang="fi-FI" smtClean="0"/>
              <a:t>8</a:t>
            </a:fld>
            <a:endParaRPr lang="fi-FI"/>
          </a:p>
        </p:txBody>
      </p:sp>
    </p:spTree>
    <p:extLst>
      <p:ext uri="{BB962C8B-B14F-4D97-AF65-F5344CB8AC3E}">
        <p14:creationId xmlns:p14="http://schemas.microsoft.com/office/powerpoint/2010/main" val="550718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smtClean="0"/>
              <a:t>Naisiin kohdistuu työelämässä erilaisia haasteita.</a:t>
            </a:r>
          </a:p>
          <a:p>
            <a:endParaRPr lang="fi-FI" altLang="fi-FI" dirty="0" smtClean="0"/>
          </a:p>
          <a:p>
            <a:r>
              <a:rPr lang="fi-FI" altLang="fi-FI" dirty="0" smtClean="0"/>
              <a:t>Naiset ovat </a:t>
            </a:r>
            <a:r>
              <a:rPr lang="fi-FI" altLang="fi-FI" b="1" dirty="0" smtClean="0"/>
              <a:t>työvoimareservi, joka joustaa </a:t>
            </a:r>
            <a:r>
              <a:rPr lang="fi-FI" altLang="fi-FI" dirty="0" smtClean="0"/>
              <a:t>taloudellisen tilanteen mukaan. Tämä koskee niin kotitalouksia kuin kansantalouksiakin. Kun miehet taistelevat rintamalla tai on noususuhdanne, naisia tarvitaan esimerkiksi teollisuustöihin. Kun tilanne on ohi, naiset palaavat kotiin.</a:t>
            </a:r>
          </a:p>
          <a:p>
            <a:endParaRPr lang="fi-FI" altLang="fi-FI" dirty="0" smtClean="0"/>
          </a:p>
          <a:p>
            <a:r>
              <a:rPr lang="fi-FI" altLang="fi-FI" dirty="0" smtClean="0"/>
              <a:t>Naiset työllistyvät matalan tuottavuuden töihin, oli kyse maataloudesta, teollisuudesta tai palveluista. Suuri osa naisten työpaikoista on ns. epävirallisella sektorilla, jolloin ne ovat kaiken säätelyn ulkopuolella ja siksi erityisen alttiita erilaiselle hyväksikäytölle ja räikeimmillään ihmiskaupan ja orjatyön tyyppisille muodoille. </a:t>
            </a:r>
          </a:p>
          <a:p>
            <a:endParaRPr lang="fi-FI" altLang="fi-FI" dirty="0" smtClean="0"/>
          </a:p>
          <a:p>
            <a:r>
              <a:rPr lang="fi-FI" altLang="fi-FI" dirty="0" smtClean="0"/>
              <a:t>Tyypillisesti nainen tekee vieraan palveluksessa samoja töitä, joita hän muuten tekisi kotona: hoitaa lapsia, taloutta tai sairaita. Naisen töitä ovat myös matalaa osaamista vaativat teollisuustyöt; on myös teollisuuden alihankintaa, jota voidaan tehdä kotoa käsin (esim. käsiteollisuus, pakkaus). Palkkaus ja työehdot ovat usein heikot ja itse työllä on alhainen arvostus. </a:t>
            </a:r>
          </a:p>
          <a:p>
            <a:endParaRPr lang="fi-FI" altLang="fi-FI" dirty="0" smtClean="0"/>
          </a:p>
          <a:p>
            <a:r>
              <a:rPr lang="fi-FI" altLang="fi-FI" dirty="0" smtClean="0"/>
              <a:t>Lisätekijä naisalojen aliarvostuksessa on naisten alhainen koulutustaso, mistä syystä he eivät myöskään tunne oikeuksiaan eivätkä pysty pitämään työelämässä puoliaan. Heillä ei ole etenemismahdollisuuksia.</a:t>
            </a:r>
          </a:p>
          <a:p>
            <a:endParaRPr lang="fi-FI" altLang="fi-FI" dirty="0" smtClean="0"/>
          </a:p>
          <a:p>
            <a:r>
              <a:rPr lang="fi-FI" altLang="fi-FI" dirty="0" smtClean="0"/>
              <a:t>Lisääntyvä ilmiö on naisten siirtotyöläisyys joko kotimaassa tai ulkomailla (esim. filippiiniläiset sairaanhoitajat Suomessa). Esimerkiksi Kambodzhassa maaseudun nuoret naiset hakeutuvat töihin kaupunkien tekstiilitehtaisiin, jolloin vastuu lapsista jää usein isovanhemmille. Suuri osa naisen ansioista menee kotikylään jääneen perheen toimeentuloon.</a:t>
            </a:r>
          </a:p>
          <a:p>
            <a:endParaRPr lang="fi-FI" altLang="fi-FI" dirty="0" smtClean="0"/>
          </a:p>
          <a:p>
            <a:r>
              <a:rPr lang="fi-FI" altLang="fi-FI" dirty="0" smtClean="0"/>
              <a:t>Myös koulutetut naiset kohtaavat ongelmia koulutustaan vastaavan työn hankinnassa ja usein avioituminen sysää naisen syrjään työelämästä.</a:t>
            </a:r>
          </a:p>
          <a:p>
            <a:endParaRPr lang="fi-FI" altLang="fi-FI" dirty="0" smtClean="0"/>
          </a:p>
          <a:p>
            <a:r>
              <a:rPr lang="fi-FI" altLang="fi-FI" b="1" dirty="0" smtClean="0"/>
              <a:t>Tyypilliset naisalat antavat naisille huonon pohjan ponnistaa yrittäjyyteen.</a:t>
            </a:r>
            <a:r>
              <a:rPr lang="fi-FI" altLang="fi-FI" dirty="0" smtClean="0"/>
              <a:t> Erityisesti kehitysmaissa näillä aloilla hankitulla ammattitaidolla ja osaamisella ei useinkaan ole markkina-arvoa yrittäjänä. </a:t>
            </a: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9</a:t>
            </a:fld>
            <a:endParaRPr lang="fi-FI"/>
          </a:p>
        </p:txBody>
      </p:sp>
    </p:spTree>
    <p:extLst>
      <p:ext uri="{BB962C8B-B14F-4D97-AF65-F5344CB8AC3E}">
        <p14:creationId xmlns:p14="http://schemas.microsoft.com/office/powerpoint/2010/main" val="243649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09BD2739-E2CB-4B96-A7AB-2687656E285C}" type="datetimeFigureOut">
              <a:rPr lang="fi-FI" smtClean="0"/>
              <a:t>4.3.2016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146576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09BD2739-E2CB-4B96-A7AB-2687656E285C}" type="datetimeFigureOut">
              <a:rPr lang="fi-FI" smtClean="0"/>
              <a:t>4.3.2016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278806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09BD2739-E2CB-4B96-A7AB-2687656E285C}" type="datetimeFigureOut">
              <a:rPr lang="fi-FI" smtClean="0"/>
              <a:t>4.3.2016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259225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09BD2739-E2CB-4B96-A7AB-2687656E285C}" type="datetimeFigureOut">
              <a:rPr lang="fi-FI" smtClean="0"/>
              <a:t>4.3.2016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91429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D2739-E2CB-4B96-A7AB-2687656E285C}" type="datetimeFigureOut">
              <a:rPr lang="fi-FI" smtClean="0"/>
              <a:t>4.3.2016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125239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09BD2739-E2CB-4B96-A7AB-2687656E285C}" type="datetimeFigureOut">
              <a:rPr lang="fi-FI" smtClean="0"/>
              <a:t>4.3.2016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38474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09BD2739-E2CB-4B96-A7AB-2687656E285C}" type="datetimeFigureOut">
              <a:rPr lang="fi-FI" smtClean="0"/>
              <a:t>4.3.2016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154311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09BD2739-E2CB-4B96-A7AB-2687656E285C}" type="datetimeFigureOut">
              <a:rPr lang="fi-FI" smtClean="0"/>
              <a:t>4.3.2016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273974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D2739-E2CB-4B96-A7AB-2687656E285C}" type="datetimeFigureOut">
              <a:rPr lang="fi-FI" smtClean="0"/>
              <a:t>4.3.2016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328030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D2739-E2CB-4B96-A7AB-2687656E285C}" type="datetimeFigureOut">
              <a:rPr lang="fi-FI" smtClean="0"/>
              <a:t>4.3.2016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343333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D2739-E2CB-4B96-A7AB-2687656E285C}" type="datetimeFigureOut">
              <a:rPr lang="fi-FI" smtClean="0"/>
              <a:t>4.3.2016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224184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D2739-E2CB-4B96-A7AB-2687656E285C}" type="datetimeFigureOut">
              <a:rPr lang="fi-FI" smtClean="0"/>
              <a:t>4.3.2016</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1DA38-7078-4301-8DEC-792DE2AB860D}" type="slidenum">
              <a:rPr lang="fi-FI" smtClean="0"/>
              <a:t>‹#›</a:t>
            </a:fld>
            <a:endParaRPr lang="fi-FI"/>
          </a:p>
        </p:txBody>
      </p:sp>
    </p:spTree>
    <p:extLst>
      <p:ext uri="{BB962C8B-B14F-4D97-AF65-F5344CB8AC3E}">
        <p14:creationId xmlns:p14="http://schemas.microsoft.com/office/powerpoint/2010/main" val="266764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1.jpe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15.jpeg"/><Relationship Id="rId4" Type="http://schemas.openxmlformats.org/officeDocument/2006/relationships/diagramData" Target="../diagrams/data1.xml"/><Relationship Id="rId9" Type="http://schemas.openxmlformats.org/officeDocument/2006/relationships/image" Target="../media/image14.jpeg"/><Relationship Id="rId14"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8" Type="http://schemas.openxmlformats.org/officeDocument/2006/relationships/hyperlink" Target="https://www.naistenpankki.fi/tyomme-tulokset/sierra-leone/" TargetMode="External"/><Relationship Id="rId13" Type="http://schemas.openxmlformats.org/officeDocument/2006/relationships/hyperlink" Target="https://www.naistenpankki.fi/tyomme-tulokset/nepal/" TargetMode="External"/><Relationship Id="rId3" Type="http://schemas.openxmlformats.org/officeDocument/2006/relationships/hyperlink" Target="https://www.naistenpankki.fi/tyomme-tulokset/angola/" TargetMode="External"/><Relationship Id="rId7" Type="http://schemas.openxmlformats.org/officeDocument/2006/relationships/hyperlink" Target="https://www.naistenpankki.fi/tyomme-tulokset/liberia/" TargetMode="External"/><Relationship Id="rId12" Type="http://schemas.openxmlformats.org/officeDocument/2006/relationships/hyperlink" Target="https://www.naistenpankki.fi/videot/siankasvatusta-kambodzassa-naisten-pankin-tuella/" TargetMode="External"/><Relationship Id="rId17" Type="http://schemas.openxmlformats.org/officeDocument/2006/relationships/image" Target="../media/image18.png"/><Relationship Id="rId2" Type="http://schemas.openxmlformats.org/officeDocument/2006/relationships/notesSlide" Target="../notesSlides/notesSlide15.xml"/><Relationship Id="rId16" Type="http://schemas.openxmlformats.org/officeDocument/2006/relationships/hyperlink" Target="https://www.naistenpankki.fi/tiedotteet/naisten-pankin-toiminta-myanmarissa/" TargetMode="External"/><Relationship Id="rId1" Type="http://schemas.openxmlformats.org/officeDocument/2006/relationships/slideLayout" Target="../slideLayouts/slideLayout2.xml"/><Relationship Id="rId6" Type="http://schemas.openxmlformats.org/officeDocument/2006/relationships/hyperlink" Target="https://www.youtube.com/watch?v=USVy-EIl4I8" TargetMode="External"/><Relationship Id="rId11" Type="http://schemas.openxmlformats.org/officeDocument/2006/relationships/hyperlink" Target="https://www.naistenpankki.fi/tyomme-tulokset/kambodza/" TargetMode="External"/><Relationship Id="rId5" Type="http://schemas.openxmlformats.org/officeDocument/2006/relationships/hyperlink" Target="https://www.naistenpankki.fi/tyomme-tulokset/uganda/" TargetMode="External"/><Relationship Id="rId15" Type="http://schemas.openxmlformats.org/officeDocument/2006/relationships/hyperlink" Target="https://www.naistenpankki.fi/tyomme-tulokset/myanmar/" TargetMode="External"/><Relationship Id="rId10" Type="http://schemas.openxmlformats.org/officeDocument/2006/relationships/hyperlink" Target="https://www.naistenpankki.fi/tyomme-tulokset/kongo/" TargetMode="External"/><Relationship Id="rId4" Type="http://schemas.openxmlformats.org/officeDocument/2006/relationships/hyperlink" Target="https://www.youtube.com/watch?v=2YkhdzeaVLs" TargetMode="External"/><Relationship Id="rId9" Type="http://schemas.openxmlformats.org/officeDocument/2006/relationships/hyperlink" Target="https://www.naistenpankki.fi/tyomme-tulokset/etiopia" TargetMode="External"/><Relationship Id="rId14" Type="http://schemas.openxmlformats.org/officeDocument/2006/relationships/hyperlink" Target="https://www.youtube.com/watch?v=5kF1Qniil0c"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naistenpankki.fi/videot/naisten-pankki-haitissa/" TargetMode="External"/><Relationship Id="rId3" Type="http://schemas.openxmlformats.org/officeDocument/2006/relationships/hyperlink" Target="https://www.naistenpankki.fi/tyomme-tulokset/peru/" TargetMode="External"/><Relationship Id="rId7" Type="http://schemas.openxmlformats.org/officeDocument/2006/relationships/hyperlink" Target="https://www.naistenpankki.fi/tyomme-tulokset/haiti/" TargetMode="External"/><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naistenpankki.fi/blogit/yksi-paiva-hankekylissa-opettaa-enemman-kuin-1457-suomessa/" TargetMode="External"/><Relationship Id="rId11" Type="http://schemas.openxmlformats.org/officeDocument/2006/relationships/hyperlink" Target="https://www.naistenpankki.fi/tyomme-tulokset/palestiina/" TargetMode="External"/><Relationship Id="rId5" Type="http://schemas.openxmlformats.org/officeDocument/2006/relationships/hyperlink" Target="https://www.naistenpankki.fi/tyomme-tulokset/guatemala/" TargetMode="External"/><Relationship Id="rId10" Type="http://schemas.openxmlformats.org/officeDocument/2006/relationships/hyperlink" Target="https://www.naistenpankki.fi/blogit/kohtaamisia-kosovossa/" TargetMode="External"/><Relationship Id="rId4" Type="http://schemas.openxmlformats.org/officeDocument/2006/relationships/hyperlink" Target="https://www.naistenpankki.fi/tiedotteet/vaikutusarviointia-perussa/" TargetMode="External"/><Relationship Id="rId9" Type="http://schemas.openxmlformats.org/officeDocument/2006/relationships/hyperlink" Target="https://www.naistenpankki.fi/tyomme-tulokset/kosov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 y="0"/>
            <a:ext cx="9145357" cy="68594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487410" y="3771757"/>
            <a:ext cx="5380734" cy="2040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12673" rIns="0" bIns="0" anchor="ctr"/>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83000"/>
              </a:lnSpc>
            </a:pPr>
            <a:r>
              <a:rPr lang="fi-FI" altLang="fi-FI" sz="5300" b="1" dirty="0">
                <a:latin typeface="Nanami HM" charset="0"/>
              </a:rPr>
              <a:t>MINULLA ON</a:t>
            </a:r>
          </a:p>
          <a:p>
            <a:pPr>
              <a:lnSpc>
                <a:spcPct val="83000"/>
              </a:lnSpc>
            </a:pPr>
            <a:r>
              <a:rPr lang="fi-FI" altLang="fi-FI" sz="5300" b="1" dirty="0">
                <a:latin typeface="Nanami HM" charset="0"/>
              </a:rPr>
              <a:t>#SUUNNITELMA</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935" y="2881"/>
            <a:ext cx="1114659" cy="13681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22651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3600" dirty="0" smtClean="0">
                <a:latin typeface="MiddleMan" pitchFamily="50" charset="0"/>
              </a:rPr>
              <a:t>Nainen yritt</a:t>
            </a:r>
            <a:r>
              <a:rPr lang="fi-FI" altLang="fi-FI" sz="3600" b="1" dirty="0" smtClean="0">
                <a:latin typeface="MiddleMan" pitchFamily="50" charset="0"/>
              </a:rPr>
              <a:t>ä</a:t>
            </a:r>
            <a:r>
              <a:rPr lang="fi-FI" altLang="fi-FI" sz="3600" dirty="0" smtClean="0">
                <a:latin typeface="MiddleMan" pitchFamily="50" charset="0"/>
              </a:rPr>
              <a:t>j</a:t>
            </a:r>
            <a:r>
              <a:rPr lang="fi-FI" altLang="fi-FI" sz="3600" b="1" dirty="0" smtClean="0">
                <a:latin typeface="MiddleMan" pitchFamily="50" charset="0"/>
              </a:rPr>
              <a:t>ä</a:t>
            </a:r>
            <a:r>
              <a:rPr lang="fi-FI" altLang="fi-FI" sz="3600" dirty="0" smtClean="0">
                <a:latin typeface="MiddleMan" pitchFamily="50" charset="0"/>
              </a:rPr>
              <a:t>n</a:t>
            </a:r>
            <a:r>
              <a:rPr lang="fi-FI" altLang="fi-FI" sz="3600" b="1" dirty="0" smtClean="0">
                <a:latin typeface="MiddleMan" pitchFamily="50" charset="0"/>
              </a:rPr>
              <a:t>ä</a:t>
            </a:r>
            <a:r>
              <a:rPr lang="fi-FI" altLang="fi-FI" sz="3600" dirty="0" smtClean="0">
                <a:latin typeface="MiddleMan" pitchFamily="50" charset="0"/>
              </a:rPr>
              <a:t>:</a:t>
            </a:r>
            <a:endParaRPr lang="fi-FI" sz="3600" dirty="0">
              <a:latin typeface="MiddleMan" pitchFamily="50" charset="0"/>
            </a:endParaRPr>
          </a:p>
        </p:txBody>
      </p:sp>
      <p:sp>
        <p:nvSpPr>
          <p:cNvPr id="3" name="Content Placeholder 2"/>
          <p:cNvSpPr>
            <a:spLocks noGrp="1"/>
          </p:cNvSpPr>
          <p:nvPr>
            <p:ph idx="1"/>
          </p:nvPr>
        </p:nvSpPr>
        <p:spPr>
          <a:xfrm>
            <a:off x="457200" y="1340768"/>
            <a:ext cx="5915000" cy="5184576"/>
          </a:xfrm>
        </p:spPr>
        <p:txBody>
          <a:bodyPr>
            <a:normAutofit fontScale="92500" lnSpcReduction="10000"/>
          </a:bodyPr>
          <a:lstStyle/>
          <a:p>
            <a:pPr marL="0" indent="0">
              <a:defRPr/>
            </a:pPr>
            <a:r>
              <a:rPr lang="fi-FI" sz="2600" b="1" dirty="0" smtClean="0">
                <a:solidFill>
                  <a:schemeClr val="bg2">
                    <a:lumMod val="50000"/>
                  </a:schemeClr>
                </a:solidFill>
              </a:rPr>
              <a:t> Naisyrittäjyys </a:t>
            </a:r>
            <a:r>
              <a:rPr lang="fi-FI" sz="2600" b="1" dirty="0">
                <a:solidFill>
                  <a:schemeClr val="bg2">
                    <a:lumMod val="50000"/>
                  </a:schemeClr>
                </a:solidFill>
              </a:rPr>
              <a:t>lisääntyy etelässä</a:t>
            </a:r>
            <a:r>
              <a:rPr lang="fi-FI" sz="2600" b="1" dirty="0" smtClean="0">
                <a:solidFill>
                  <a:schemeClr val="bg2">
                    <a:lumMod val="50000"/>
                  </a:schemeClr>
                </a:solidFill>
              </a:rPr>
              <a:t>!</a:t>
            </a:r>
            <a:endParaRPr lang="fi-FI" sz="2600" dirty="0">
              <a:solidFill>
                <a:schemeClr val="bg2">
                  <a:lumMod val="50000"/>
                </a:schemeClr>
              </a:solidFill>
            </a:endParaRPr>
          </a:p>
          <a:p>
            <a:pPr marL="285750" indent="-285750">
              <a:defRPr/>
            </a:pPr>
            <a:r>
              <a:rPr lang="fi-FI" sz="2600" dirty="0"/>
              <a:t>Naisilla on valmiutta yrittää </a:t>
            </a:r>
          </a:p>
          <a:p>
            <a:pPr marL="838200" lvl="2" indent="-285750">
              <a:defRPr/>
            </a:pPr>
            <a:r>
              <a:rPr lang="fi-FI" sz="2600" dirty="0"/>
              <a:t>63 % Afrikan työssä käyvistä naisista, jotka eivät työskentele maataloudessa, työllistää itse itsensä epävirallisella sektorilla</a:t>
            </a:r>
          </a:p>
          <a:p>
            <a:pPr marL="838200" lvl="2" indent="-285750">
              <a:defRPr/>
            </a:pPr>
            <a:r>
              <a:rPr lang="fi-FI" sz="2600" dirty="0"/>
              <a:t>Globaalisti itsensä työllistää 30 % työssä käyvistä </a:t>
            </a:r>
            <a:r>
              <a:rPr lang="fi-FI" sz="2600" dirty="0" smtClean="0"/>
              <a:t>naisista</a:t>
            </a:r>
            <a:endParaRPr lang="fi-FI" sz="2600" dirty="0"/>
          </a:p>
          <a:p>
            <a:pPr marL="285750" indent="-285750">
              <a:defRPr/>
            </a:pPr>
            <a:r>
              <a:rPr lang="fi-FI" sz="2600" dirty="0"/>
              <a:t>Naisyrittäjyys on yhä yleisintä perinteisillä kaupan ja palvelun aloilla</a:t>
            </a:r>
          </a:p>
          <a:p>
            <a:pPr marL="285750" indent="-285750">
              <a:defRPr/>
            </a:pPr>
            <a:r>
              <a:rPr lang="fi-FI" sz="2600" dirty="0"/>
              <a:t>Kehitysmaissa on 8-10 miljoonaa rekisteröityä yritystä, joissa ainakin yksi omistajista on nainen</a:t>
            </a:r>
          </a:p>
          <a:p>
            <a:pPr marL="0" indent="0">
              <a:buNone/>
            </a:pPr>
            <a:endParaRPr lang="fi-FI"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1544" y="1401742"/>
            <a:ext cx="2600260" cy="4835570"/>
          </a:xfrm>
          <a:prstGeom prst="rect">
            <a:avLst/>
          </a:prstGeom>
        </p:spPr>
      </p:pic>
    </p:spTree>
    <p:extLst>
      <p:ext uri="{BB962C8B-B14F-4D97-AF65-F5344CB8AC3E}">
        <p14:creationId xmlns:p14="http://schemas.microsoft.com/office/powerpoint/2010/main" val="225993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4000" dirty="0" smtClean="0">
                <a:latin typeface="MiddleMan" pitchFamily="50" charset="0"/>
              </a:rPr>
              <a:t>Naisyritt</a:t>
            </a:r>
            <a:r>
              <a:rPr lang="fi-FI" altLang="fi-FI" sz="4000" b="1" dirty="0" smtClean="0">
                <a:latin typeface="MiddleMan" pitchFamily="50" charset="0"/>
              </a:rPr>
              <a:t>ä</a:t>
            </a:r>
            <a:r>
              <a:rPr lang="fi-FI" altLang="fi-FI" sz="4000" dirty="0" smtClean="0">
                <a:latin typeface="MiddleMan" pitchFamily="50" charset="0"/>
              </a:rPr>
              <a:t>jyyden hidasteita</a:t>
            </a:r>
            <a:endParaRPr lang="fi-FI" sz="4000" dirty="0">
              <a:latin typeface="MiddleMan" pitchFamily="50" charset="0"/>
            </a:endParaRPr>
          </a:p>
        </p:txBody>
      </p:sp>
      <p:sp>
        <p:nvSpPr>
          <p:cNvPr id="3" name="Content Placeholder 2"/>
          <p:cNvSpPr>
            <a:spLocks noGrp="1"/>
          </p:cNvSpPr>
          <p:nvPr>
            <p:ph idx="1"/>
          </p:nvPr>
        </p:nvSpPr>
        <p:spPr/>
        <p:txBody>
          <a:bodyPr>
            <a:normAutofit fontScale="92500" lnSpcReduction="20000"/>
          </a:bodyPr>
          <a:lstStyle/>
          <a:p>
            <a:pPr>
              <a:buFontTx/>
              <a:buChar char="•"/>
            </a:pPr>
            <a:r>
              <a:rPr lang="fi-FI" altLang="fi-FI" dirty="0" smtClean="0"/>
              <a:t>Kulttuuriset tekijät ja perinteet – hyväksyttävyys</a:t>
            </a:r>
          </a:p>
          <a:p>
            <a:pPr>
              <a:buFontTx/>
              <a:buChar char="•"/>
            </a:pPr>
            <a:r>
              <a:rPr lang="fi-FI" altLang="fi-FI" dirty="0" smtClean="0"/>
              <a:t>Aikarajoitteet - vastuu perheen hyvinvoinnista, sosiaaliset velvoitteet</a:t>
            </a:r>
          </a:p>
          <a:p>
            <a:pPr>
              <a:buFontTx/>
              <a:buChar char="•"/>
            </a:pPr>
            <a:r>
              <a:rPr lang="fi-FI" altLang="fi-FI" dirty="0" smtClean="0"/>
              <a:t>Alhainen koulutustaso, ammatti- ja yrittäjyysosaamisen puute, työkokemuksen puute</a:t>
            </a:r>
          </a:p>
          <a:p>
            <a:pPr>
              <a:buFontTx/>
              <a:buChar char="•"/>
            </a:pPr>
            <a:r>
              <a:rPr lang="fi-FI" altLang="fi-FI" dirty="0" smtClean="0"/>
              <a:t>Rajoitettu liikkuvuus - verkostojen heikkous </a:t>
            </a:r>
          </a:p>
          <a:p>
            <a:pPr>
              <a:buFontTx/>
              <a:buChar char="•"/>
            </a:pPr>
            <a:r>
              <a:rPr lang="fi-FI" altLang="fi-FI" dirty="0" smtClean="0"/>
              <a:t>Ongelmat rahoituksen saatavuudessa – omaisuus ei ole naisen nimissä (ei vakuuksia, ei oikeutta pankkitiliin)</a:t>
            </a:r>
          </a:p>
          <a:p>
            <a:pPr>
              <a:buFontTx/>
              <a:buChar char="•"/>
            </a:pPr>
            <a:r>
              <a:rPr lang="fi-FI" altLang="fi-FI" dirty="0" smtClean="0"/>
              <a:t>Perheen ja yhteiskunnan tuki puuttuu</a:t>
            </a:r>
          </a:p>
          <a:p>
            <a:pPr marL="0" indent="0">
              <a:buNone/>
            </a:pPr>
            <a:endParaRPr lang="fi-FI"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348" y="5589240"/>
            <a:ext cx="1001652" cy="1268760"/>
          </a:xfrm>
          <a:prstGeom prst="rect">
            <a:avLst/>
          </a:prstGeom>
        </p:spPr>
      </p:pic>
    </p:spTree>
    <p:extLst>
      <p:ext uri="{BB962C8B-B14F-4D97-AF65-F5344CB8AC3E}">
        <p14:creationId xmlns:p14="http://schemas.microsoft.com/office/powerpoint/2010/main" val="26992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3600" dirty="0" smtClean="0">
                <a:latin typeface="MiddleMan" pitchFamily="50" charset="0"/>
              </a:rPr>
              <a:t>Miksi naisiin pit</a:t>
            </a:r>
            <a:r>
              <a:rPr lang="fi-FI" altLang="fi-FI" sz="3600" b="1" dirty="0" smtClean="0">
                <a:latin typeface="MiddleMan" pitchFamily="50" charset="0"/>
              </a:rPr>
              <a:t>ää</a:t>
            </a:r>
            <a:r>
              <a:rPr lang="fi-FI" altLang="fi-FI" sz="3600" dirty="0" smtClean="0">
                <a:latin typeface="MiddleMan" pitchFamily="50" charset="0"/>
              </a:rPr>
              <a:t> panostaa?</a:t>
            </a:r>
            <a:endParaRPr lang="fi-FI" sz="3600" dirty="0">
              <a:latin typeface="MiddleMan" pitchFamily="50" charset="0"/>
            </a:endParaRPr>
          </a:p>
        </p:txBody>
      </p:sp>
      <p:sp>
        <p:nvSpPr>
          <p:cNvPr id="3" name="Content Placeholder 2"/>
          <p:cNvSpPr>
            <a:spLocks noGrp="1"/>
          </p:cNvSpPr>
          <p:nvPr>
            <p:ph idx="1"/>
          </p:nvPr>
        </p:nvSpPr>
        <p:spPr>
          <a:xfrm>
            <a:off x="457200" y="1412776"/>
            <a:ext cx="8229600" cy="4713387"/>
          </a:xfrm>
        </p:spPr>
        <p:txBody>
          <a:bodyPr>
            <a:normAutofit fontScale="85000" lnSpcReduction="20000"/>
          </a:bodyPr>
          <a:lstStyle/>
          <a:p>
            <a:pPr>
              <a:buFontTx/>
              <a:buChar char="•"/>
              <a:defRPr/>
            </a:pPr>
            <a:r>
              <a:rPr lang="fi-FI" altLang="fi-FI" dirty="0"/>
              <a:t>Naiset muodostavat puolet kansakunnan potentiaalista, joten heidän panoksensa on kansantaloudellisesti merkittävä</a:t>
            </a:r>
          </a:p>
          <a:p>
            <a:pPr>
              <a:buFontTx/>
              <a:buChar char="•"/>
              <a:defRPr/>
            </a:pPr>
            <a:r>
              <a:rPr lang="fi-FI" altLang="fi-FI" dirty="0"/>
              <a:t>Osallistuminen täysivaltaisesti talouteen lisää myös naisten yhteiskunnallista sananvaltaa </a:t>
            </a:r>
          </a:p>
          <a:p>
            <a:pPr>
              <a:buFontTx/>
              <a:buChar char="•"/>
              <a:defRPr/>
            </a:pPr>
            <a:r>
              <a:rPr lang="fi-FI" altLang="fi-FI" dirty="0"/>
              <a:t>Taloudellinen riippumattomuus murtaa naisen elämää rajoittavia perinteitä</a:t>
            </a:r>
          </a:p>
          <a:p>
            <a:pPr>
              <a:buFontTx/>
              <a:buChar char="•"/>
              <a:defRPr/>
            </a:pPr>
            <a:r>
              <a:rPr lang="fi-FI" altLang="fi-FI" dirty="0"/>
              <a:t>Nainen käyttää tutkitusti tulonsa perheen ja lasten hyvinvointiin</a:t>
            </a:r>
          </a:p>
          <a:p>
            <a:pPr>
              <a:buFontTx/>
              <a:buChar char="•"/>
              <a:defRPr/>
            </a:pPr>
            <a:r>
              <a:rPr lang="fi-FI" altLang="fi-FI" dirty="0"/>
              <a:t>Taloudellisen tasa-arvon vahvistuminen vahvistaa tulevien sukupolvien tyttöjen asemaa </a:t>
            </a:r>
            <a:r>
              <a:rPr lang="fi-FI" altLang="fi-FI" dirty="0" smtClean="0"/>
              <a:t/>
            </a:r>
            <a:br>
              <a:rPr lang="fi-FI" altLang="fi-FI" dirty="0" smtClean="0"/>
            </a:br>
            <a:r>
              <a:rPr lang="fi-FI" altLang="fi-FI" dirty="0" smtClean="0"/>
              <a:t>yhteiskunnassa</a:t>
            </a:r>
            <a:endParaRPr lang="fi-FI" altLang="fi-FI" dirty="0"/>
          </a:p>
          <a:p>
            <a:pPr marL="0" indent="0">
              <a:buNone/>
            </a:pPr>
            <a:endParaRPr lang="fi-FI"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348" y="5589240"/>
            <a:ext cx="1001652" cy="1268760"/>
          </a:xfrm>
          <a:prstGeom prst="rect">
            <a:avLst/>
          </a:prstGeom>
        </p:spPr>
      </p:pic>
    </p:spTree>
    <p:extLst>
      <p:ext uri="{BB962C8B-B14F-4D97-AF65-F5344CB8AC3E}">
        <p14:creationId xmlns:p14="http://schemas.microsoft.com/office/powerpoint/2010/main" val="161504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628800"/>
          </a:xfrm>
        </p:spPr>
        <p:txBody>
          <a:bodyPr>
            <a:noAutofit/>
          </a:bodyPr>
          <a:lstStyle/>
          <a:p>
            <a:pPr algn="l"/>
            <a:r>
              <a:rPr lang="fi-FI" altLang="fi-FI" sz="3200" dirty="0" smtClean="0">
                <a:latin typeface="MiddleMan" pitchFamily="50" charset="0"/>
              </a:rPr>
              <a:t>Ty</a:t>
            </a:r>
            <a:r>
              <a:rPr lang="fi-FI" altLang="fi-FI" sz="3200" b="1" dirty="0" smtClean="0">
                <a:latin typeface="MiddleMan" pitchFamily="50" charset="0"/>
              </a:rPr>
              <a:t>ö</a:t>
            </a:r>
            <a:r>
              <a:rPr lang="fi-FI" altLang="fi-FI" sz="3200" dirty="0" smtClean="0">
                <a:latin typeface="MiddleMan" pitchFamily="50" charset="0"/>
              </a:rPr>
              <a:t> naisten toimeentulon ja yritt</a:t>
            </a:r>
            <a:r>
              <a:rPr lang="fi-FI" altLang="fi-FI" sz="3200" b="1" dirty="0" smtClean="0">
                <a:latin typeface="MiddleMan" pitchFamily="50" charset="0"/>
              </a:rPr>
              <a:t>ä</a:t>
            </a:r>
            <a:r>
              <a:rPr lang="fi-FI" altLang="fi-FI" sz="3200" dirty="0" smtClean="0">
                <a:latin typeface="MiddleMan" pitchFamily="50" charset="0"/>
              </a:rPr>
              <a:t>jyyden hyv</a:t>
            </a:r>
            <a:r>
              <a:rPr lang="fi-FI" altLang="fi-FI" sz="3200" b="1" dirty="0" smtClean="0">
                <a:latin typeface="MiddleMan" pitchFamily="50" charset="0"/>
              </a:rPr>
              <a:t>ä</a:t>
            </a:r>
            <a:r>
              <a:rPr lang="fi-FI" altLang="fi-FI" sz="3200" dirty="0" smtClean="0">
                <a:latin typeface="MiddleMan" pitchFamily="50" charset="0"/>
              </a:rPr>
              <a:t>ksi Naisten Pankin tuella</a:t>
            </a:r>
            <a:endParaRPr lang="fi-FI" sz="3200" dirty="0">
              <a:latin typeface="MiddleMan" pitchFamily="50" charset="0"/>
            </a:endParaRP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9552" y="1584444"/>
            <a:ext cx="7920880" cy="5273556"/>
          </a:xfrm>
        </p:spPr>
      </p:pic>
    </p:spTree>
    <p:extLst>
      <p:ext uri="{BB962C8B-B14F-4D97-AF65-F5344CB8AC3E}">
        <p14:creationId xmlns:p14="http://schemas.microsoft.com/office/powerpoint/2010/main" val="3232990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73163" y="0"/>
            <a:ext cx="6927850" cy="6926263"/>
          </a:xfrm>
          <a:prstGeom prst="rect">
            <a:avLst/>
          </a:prstGeom>
        </p:spPr>
      </p:pic>
    </p:spTree>
    <p:extLst>
      <p:ext uri="{BB962C8B-B14F-4D97-AF65-F5344CB8AC3E}">
        <p14:creationId xmlns:p14="http://schemas.microsoft.com/office/powerpoint/2010/main" val="220730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3175"/>
            <a:ext cx="921702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107504" y="43756"/>
          <a:ext cx="4104457" cy="3097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p:cNvPicPr>
            <a:picLocks noChangeAspect="1"/>
          </p:cNvPicPr>
          <p:nvPr/>
        </p:nvPicPr>
        <p:blipFill>
          <a:blip r:embed="rId9"/>
          <a:stretch>
            <a:fillRect/>
          </a:stretch>
        </p:blipFill>
        <p:spPr>
          <a:xfrm>
            <a:off x="-84138" y="3267075"/>
            <a:ext cx="9264651" cy="3617913"/>
          </a:xfrm>
          <a:prstGeom prst="rect">
            <a:avLst/>
          </a:prstGeom>
          <a:ln>
            <a:noFill/>
          </a:ln>
          <a:effectLst>
            <a:outerShdw blurRad="292100" dist="139700" dir="2700000" algn="tl" rotWithShape="0">
              <a:srgbClr val="333333">
                <a:alpha val="65000"/>
              </a:srgbClr>
            </a:outerShdw>
          </a:effectLst>
        </p:spPr>
      </p:pic>
      <p:pic>
        <p:nvPicPr>
          <p:cNvPr id="29701" name="Picture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75" y="3267075"/>
            <a:ext cx="10620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nvGraphicFramePr>
        <p:xfrm>
          <a:off x="4788024" y="43756"/>
          <a:ext cx="4104456" cy="30972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990474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0825" y="1116013"/>
          <a:ext cx="6553200" cy="2960688"/>
        </p:xfrm>
        <a:graphic>
          <a:graphicData uri="http://schemas.openxmlformats.org/drawingml/2006/table">
            <a:tbl>
              <a:tblPr firstRow="1" bandRow="1">
                <a:tableStyleId>{5C22544A-7EE6-4342-B048-85BDC9FD1C3A}</a:tableStyleId>
              </a:tblPr>
              <a:tblGrid>
                <a:gridCol w="1440264"/>
                <a:gridCol w="1800330"/>
                <a:gridCol w="1878383"/>
                <a:gridCol w="1434223"/>
              </a:tblGrid>
              <a:tr h="394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solidFill>
                            <a:schemeClr val="bg1"/>
                          </a:solidFill>
                          <a:effectLst/>
                          <a:latin typeface="+mn-lt"/>
                          <a:ea typeface="+mn-ea"/>
                          <a:cs typeface="+mn-cs"/>
                        </a:rPr>
                        <a:t>Afrikka</a:t>
                      </a:r>
                    </a:p>
                  </a:txBody>
                  <a:tcPr marL="91447" marR="91447" marT="45726" marB="45726"/>
                </a:tc>
                <a:tc>
                  <a:txBody>
                    <a:bodyPr/>
                    <a:lstStyle/>
                    <a:p>
                      <a:r>
                        <a:rPr lang="fi-FI" sz="1800" dirty="0" smtClean="0"/>
                        <a:t>Toiminta</a:t>
                      </a:r>
                      <a:r>
                        <a:rPr lang="fi-FI" sz="1800" baseline="0" dirty="0" smtClean="0"/>
                        <a:t>vuodet</a:t>
                      </a:r>
                      <a:endParaRPr lang="fi-FI" sz="1800" dirty="0"/>
                    </a:p>
                  </a:txBody>
                  <a:tcPr marL="91447" marR="91447" marT="45726" marB="45726"/>
                </a:tc>
                <a:tc>
                  <a:txBody>
                    <a:bodyPr/>
                    <a:lstStyle/>
                    <a:p>
                      <a:r>
                        <a:rPr lang="fi-FI" sz="1800" dirty="0" smtClean="0"/>
                        <a:t>Hyödynsaajat</a:t>
                      </a:r>
                      <a:endParaRPr lang="fi-FI" sz="1800" dirty="0"/>
                    </a:p>
                  </a:txBody>
                  <a:tcPr marL="91447" marR="91447" marT="45726" marB="45726"/>
                </a:tc>
                <a:tc>
                  <a:txBody>
                    <a:bodyPr/>
                    <a:lstStyle/>
                    <a:p>
                      <a:r>
                        <a:rPr lang="fi-FI" sz="1800" dirty="0" smtClean="0"/>
                        <a:t>Lisätietoa</a:t>
                      </a:r>
                      <a:endParaRPr lang="fi-FI" sz="1800" dirty="0"/>
                    </a:p>
                  </a:txBody>
                  <a:tcPr marL="91447" marR="91447" marT="45726" marB="45726"/>
                </a:tc>
              </a:tr>
              <a:tr h="432102">
                <a:tc>
                  <a:txBody>
                    <a:bodyPr/>
                    <a:lstStyle/>
                    <a:p>
                      <a:r>
                        <a:rPr lang="fi-FI" sz="1800" kern="1200" dirty="0" smtClean="0">
                          <a:solidFill>
                            <a:schemeClr val="dk1"/>
                          </a:solidFill>
                          <a:effectLst/>
                          <a:latin typeface="+mn-lt"/>
                          <a:ea typeface="+mn-ea"/>
                          <a:cs typeface="+mn-cs"/>
                          <a:hlinkClick r:id="rId3"/>
                        </a:rPr>
                        <a:t>Angola</a:t>
                      </a:r>
                      <a:endParaRPr lang="fi-FI" sz="1800" kern="1200" dirty="0" smtClean="0">
                        <a:solidFill>
                          <a:schemeClr val="dk1"/>
                        </a:solidFill>
                        <a:effectLst/>
                        <a:latin typeface="+mn-lt"/>
                        <a:ea typeface="+mn-ea"/>
                        <a:cs typeface="+mn-cs"/>
                      </a:endParaRPr>
                    </a:p>
                  </a:txBody>
                  <a:tcPr marL="91447" marR="91447" marT="45726" marB="45726"/>
                </a:tc>
                <a:tc>
                  <a:txBody>
                    <a:bodyPr/>
                    <a:lstStyle/>
                    <a:p>
                      <a:r>
                        <a:rPr lang="fi-FI" sz="1800" kern="1200" dirty="0" smtClean="0">
                          <a:solidFill>
                            <a:schemeClr val="dk1"/>
                          </a:solidFill>
                          <a:effectLst/>
                          <a:latin typeface="+mn-lt"/>
                          <a:ea typeface="+mn-ea"/>
                          <a:cs typeface="+mn-cs"/>
                        </a:rPr>
                        <a:t>2011 – 2014</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2892</a:t>
                      </a:r>
                      <a:endParaRPr lang="fi-FI" sz="1800" dirty="0"/>
                    </a:p>
                  </a:txBody>
                  <a:tcPr marL="91447" marR="91447" marT="45726" marB="45726"/>
                </a:tc>
                <a:tc>
                  <a:txBody>
                    <a:bodyPr/>
                    <a:lstStyle/>
                    <a:p>
                      <a:r>
                        <a:rPr lang="fi-FI" sz="1800" dirty="0" smtClean="0"/>
                        <a:t>Katso </a:t>
                      </a:r>
                      <a:r>
                        <a:rPr lang="fi-FI" sz="1800" dirty="0" smtClean="0">
                          <a:hlinkClick r:id="rId4"/>
                        </a:rPr>
                        <a:t>video</a:t>
                      </a:r>
                      <a:r>
                        <a:rPr lang="fi-FI" sz="1800" dirty="0" smtClean="0"/>
                        <a:t>. </a:t>
                      </a:r>
                      <a:endParaRPr lang="fi-FI" sz="1800" dirty="0"/>
                    </a:p>
                  </a:txBody>
                  <a:tcPr marL="91447" marR="91447" marT="45726" marB="45726"/>
                </a:tc>
              </a:tr>
              <a:tr h="368078">
                <a:tc>
                  <a:txBody>
                    <a:bodyPr/>
                    <a:lstStyle/>
                    <a:p>
                      <a:r>
                        <a:rPr lang="fi-FI" sz="1800" b="1" kern="1200" dirty="0" smtClean="0">
                          <a:solidFill>
                            <a:schemeClr val="dk1"/>
                          </a:solidFill>
                          <a:effectLst/>
                          <a:latin typeface="+mn-lt"/>
                          <a:ea typeface="+mn-ea"/>
                          <a:cs typeface="+mn-cs"/>
                          <a:hlinkClick r:id="rId5"/>
                        </a:rPr>
                        <a:t>Uganda</a:t>
                      </a:r>
                      <a:endParaRPr lang="fi-FI" sz="1800" b="1" dirty="0"/>
                    </a:p>
                  </a:txBody>
                  <a:tcPr marL="91447" marR="91447" marT="45726" marB="45726"/>
                </a:tc>
                <a:tc>
                  <a:txBody>
                    <a:bodyPr/>
                    <a:lstStyle/>
                    <a:p>
                      <a:r>
                        <a:rPr lang="fi-FI" sz="1800" b="1" kern="1200" dirty="0" smtClean="0">
                          <a:solidFill>
                            <a:schemeClr val="dk1"/>
                          </a:solidFill>
                          <a:effectLst/>
                          <a:latin typeface="+mn-lt"/>
                          <a:ea typeface="+mn-ea"/>
                          <a:cs typeface="+mn-cs"/>
                        </a:rPr>
                        <a:t>2007 – jatkuu</a:t>
                      </a:r>
                      <a:endParaRPr lang="fi-FI" sz="1800" b="1" dirty="0"/>
                    </a:p>
                  </a:txBody>
                  <a:tcPr marL="91447" marR="91447" marT="45726" marB="45726"/>
                </a:tc>
                <a:tc>
                  <a:txBody>
                    <a:bodyPr/>
                    <a:lstStyle/>
                    <a:p>
                      <a:r>
                        <a:rPr lang="fi-FI" sz="1800" kern="1200" dirty="0" smtClean="0">
                          <a:solidFill>
                            <a:schemeClr val="dk1"/>
                          </a:solidFill>
                          <a:effectLst/>
                          <a:latin typeface="+mn-lt"/>
                          <a:ea typeface="+mn-ea"/>
                          <a:cs typeface="+mn-cs"/>
                        </a:rPr>
                        <a:t>3044</a:t>
                      </a:r>
                      <a:endParaRPr lang="fi-FI" sz="1800" dirty="0"/>
                    </a:p>
                  </a:txBody>
                  <a:tcPr marL="91447" marR="91447" marT="45726" marB="45726"/>
                </a:tc>
                <a:tc>
                  <a:txBody>
                    <a:bodyPr/>
                    <a:lstStyle/>
                    <a:p>
                      <a:r>
                        <a:rPr lang="fi-FI" sz="1800" dirty="0" smtClean="0"/>
                        <a:t>Katso </a:t>
                      </a:r>
                      <a:r>
                        <a:rPr lang="fi-FI" sz="1800" dirty="0" smtClean="0">
                          <a:hlinkClick r:id="rId6"/>
                        </a:rPr>
                        <a:t>video</a:t>
                      </a:r>
                      <a:r>
                        <a:rPr lang="fi-FI" sz="1800" dirty="0" smtClean="0"/>
                        <a:t>.</a:t>
                      </a:r>
                      <a:endParaRPr lang="fi-FI" sz="1800" dirty="0"/>
                    </a:p>
                  </a:txBody>
                  <a:tcPr marL="91447" marR="91447" marT="45726" marB="45726"/>
                </a:tc>
              </a:tr>
              <a:tr h="365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b="1" kern="1200" dirty="0" smtClean="0">
                          <a:solidFill>
                            <a:schemeClr val="dk1"/>
                          </a:solidFill>
                          <a:effectLst/>
                          <a:latin typeface="+mn-lt"/>
                          <a:ea typeface="+mn-ea"/>
                          <a:cs typeface="+mn-cs"/>
                          <a:hlinkClick r:id="rId7"/>
                        </a:rPr>
                        <a:t>Liberia</a:t>
                      </a:r>
                      <a:endParaRPr lang="fi-FI" sz="1800" b="1" kern="1200" dirty="0" smtClean="0">
                        <a:solidFill>
                          <a:schemeClr val="dk1"/>
                        </a:solidFill>
                        <a:effectLst/>
                        <a:latin typeface="+mn-lt"/>
                        <a:ea typeface="+mn-ea"/>
                        <a:cs typeface="+mn-cs"/>
                      </a:endParaRPr>
                    </a:p>
                  </a:txBody>
                  <a:tcPr marL="91447" marR="91447" marT="45726" marB="45726"/>
                </a:tc>
                <a:tc>
                  <a:txBody>
                    <a:bodyPr/>
                    <a:lstStyle/>
                    <a:p>
                      <a:r>
                        <a:rPr lang="fi-FI" sz="1800" b="1" kern="1200" dirty="0" smtClean="0">
                          <a:solidFill>
                            <a:schemeClr val="dk1"/>
                          </a:solidFill>
                          <a:effectLst/>
                          <a:latin typeface="+mn-lt"/>
                          <a:ea typeface="+mn-ea"/>
                          <a:cs typeface="+mn-cs"/>
                        </a:rPr>
                        <a:t>2008 – jatkuu</a:t>
                      </a:r>
                      <a:endParaRPr lang="fi-FI" sz="1800" b="1" dirty="0"/>
                    </a:p>
                  </a:txBody>
                  <a:tcPr marL="91447" marR="91447" marT="45726" marB="45726"/>
                </a:tc>
                <a:tc>
                  <a:txBody>
                    <a:bodyPr/>
                    <a:lstStyle/>
                    <a:p>
                      <a:r>
                        <a:rPr lang="fi-FI" sz="1800" kern="1200" dirty="0" smtClean="0">
                          <a:solidFill>
                            <a:schemeClr val="dk1"/>
                          </a:solidFill>
                          <a:effectLst/>
                          <a:latin typeface="+mn-lt"/>
                          <a:ea typeface="+mn-ea"/>
                          <a:cs typeface="+mn-cs"/>
                        </a:rPr>
                        <a:t>4373</a:t>
                      </a:r>
                      <a:endParaRPr lang="fi-FI" sz="1800" dirty="0"/>
                    </a:p>
                  </a:txBody>
                  <a:tcPr marL="91447" marR="91447" marT="45726" marB="45726"/>
                </a:tc>
                <a:tc>
                  <a:txBody>
                    <a:bodyPr/>
                    <a:lstStyle/>
                    <a:p>
                      <a:r>
                        <a:rPr lang="fi-FI" sz="1800" dirty="0" smtClean="0"/>
                        <a:t>Katso video. </a:t>
                      </a:r>
                      <a:endParaRPr lang="fi-FI" sz="1800" dirty="0"/>
                    </a:p>
                  </a:txBody>
                  <a:tcPr marL="91447" marR="91447" marT="45726" marB="45726"/>
                </a:tc>
              </a:tr>
              <a:tr h="384064">
                <a:tc>
                  <a:txBody>
                    <a:bodyPr/>
                    <a:lstStyle/>
                    <a:p>
                      <a:r>
                        <a:rPr lang="fi-FI" sz="1800" b="1" kern="1200" dirty="0" smtClean="0">
                          <a:solidFill>
                            <a:schemeClr val="dk1"/>
                          </a:solidFill>
                          <a:effectLst/>
                          <a:latin typeface="+mn-lt"/>
                          <a:ea typeface="+mn-ea"/>
                          <a:cs typeface="+mn-cs"/>
                          <a:hlinkClick r:id="rId8"/>
                        </a:rPr>
                        <a:t>Sierra Leone</a:t>
                      </a:r>
                      <a:endParaRPr lang="fi-FI" sz="1800" b="1" dirty="0"/>
                    </a:p>
                  </a:txBody>
                  <a:tcPr marL="91447" marR="91447" marT="45726" marB="45726"/>
                </a:tc>
                <a:tc>
                  <a:txBody>
                    <a:bodyPr/>
                    <a:lstStyle/>
                    <a:p>
                      <a:r>
                        <a:rPr lang="fi-FI" sz="1800" b="1" kern="1200" dirty="0" smtClean="0">
                          <a:solidFill>
                            <a:schemeClr val="dk1"/>
                          </a:solidFill>
                          <a:effectLst/>
                          <a:latin typeface="+mn-lt"/>
                          <a:ea typeface="+mn-ea"/>
                          <a:cs typeface="+mn-cs"/>
                        </a:rPr>
                        <a:t>2010 – jatkuu</a:t>
                      </a:r>
                      <a:endParaRPr lang="fi-FI" sz="1800" b="1" dirty="0"/>
                    </a:p>
                  </a:txBody>
                  <a:tcPr marL="91447" marR="91447"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solidFill>
                            <a:schemeClr val="dk1"/>
                          </a:solidFill>
                          <a:effectLst/>
                          <a:latin typeface="+mn-lt"/>
                          <a:ea typeface="+mn-ea"/>
                          <a:cs typeface="+mn-cs"/>
                        </a:rPr>
                        <a:t>865</a:t>
                      </a:r>
                    </a:p>
                  </a:txBody>
                  <a:tcPr marL="91447" marR="91447"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smtClean="0"/>
                        <a:t>Katso video. </a:t>
                      </a:r>
                    </a:p>
                  </a:txBody>
                  <a:tcPr marL="91447" marR="91447" marT="45726" marB="45726"/>
                </a:tc>
              </a:tr>
              <a:tr h="376071">
                <a:tc>
                  <a:txBody>
                    <a:bodyPr/>
                    <a:lstStyle/>
                    <a:p>
                      <a:r>
                        <a:rPr lang="fi-FI" sz="1800" kern="1200" dirty="0" smtClean="0">
                          <a:solidFill>
                            <a:schemeClr val="dk1"/>
                          </a:solidFill>
                          <a:effectLst/>
                          <a:latin typeface="+mn-lt"/>
                          <a:ea typeface="+mn-ea"/>
                          <a:cs typeface="+mn-cs"/>
                          <a:hlinkClick r:id="rId9"/>
                        </a:rPr>
                        <a:t>Etiopia</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2007 – 2008</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45</a:t>
                      </a:r>
                      <a:endParaRPr lang="fi-FI" sz="1800" dirty="0"/>
                    </a:p>
                  </a:txBody>
                  <a:tcPr marL="91447" marR="91447" marT="45726" marB="45726"/>
                </a:tc>
                <a:tc>
                  <a:txBody>
                    <a:bodyPr/>
                    <a:lstStyle/>
                    <a:p>
                      <a:endParaRPr lang="fi-FI" sz="1800" dirty="0"/>
                    </a:p>
                  </a:txBody>
                  <a:tcPr marL="91447" marR="91447" marT="45726" marB="45726"/>
                </a:tc>
              </a:tr>
              <a:tr h="640159">
                <a:tc>
                  <a:txBody>
                    <a:bodyPr/>
                    <a:lstStyle/>
                    <a:p>
                      <a:r>
                        <a:rPr lang="fi-FI" sz="1800" kern="1200" dirty="0" smtClean="0">
                          <a:solidFill>
                            <a:schemeClr val="dk1"/>
                          </a:solidFill>
                          <a:effectLst/>
                          <a:latin typeface="+mn-lt"/>
                          <a:ea typeface="+mn-ea"/>
                          <a:cs typeface="+mn-cs"/>
                          <a:hlinkClick r:id="rId10"/>
                        </a:rPr>
                        <a:t>Kongon dem. tasavalta</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2010 – 2015</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783</a:t>
                      </a:r>
                      <a:endParaRPr lang="fi-FI" sz="1800" dirty="0"/>
                    </a:p>
                  </a:txBody>
                  <a:tcPr marL="91447" marR="91447" marT="45726" marB="45726"/>
                </a:tc>
                <a:tc>
                  <a:txBody>
                    <a:bodyPr/>
                    <a:lstStyle/>
                    <a:p>
                      <a:endParaRPr lang="fi-FI" sz="1800" dirty="0"/>
                    </a:p>
                  </a:txBody>
                  <a:tcPr marL="91447" marR="91447" marT="45726" marB="45726"/>
                </a:tc>
              </a:tr>
            </a:tbl>
          </a:graphicData>
        </a:graphic>
      </p:graphicFrame>
      <p:graphicFrame>
        <p:nvGraphicFramePr>
          <p:cNvPr id="8" name="Content Placeholder 3"/>
          <p:cNvGraphicFramePr>
            <a:graphicFrameLocks/>
          </p:cNvGraphicFramePr>
          <p:nvPr/>
        </p:nvGraphicFramePr>
        <p:xfrm>
          <a:off x="250825" y="4173538"/>
          <a:ext cx="6553200" cy="1558932"/>
        </p:xfrm>
        <a:graphic>
          <a:graphicData uri="http://schemas.openxmlformats.org/drawingml/2006/table">
            <a:tbl>
              <a:tblPr firstRow="1" bandRow="1">
                <a:tableStyleId>{21E4AEA4-8DFA-4A89-87EB-49C32662AFE0}</a:tableStyleId>
              </a:tblPr>
              <a:tblGrid>
                <a:gridCol w="1440264"/>
                <a:gridCol w="1800330"/>
                <a:gridCol w="1878383"/>
                <a:gridCol w="1434223"/>
              </a:tblGrid>
              <a:tr h="393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effectLst/>
                        </a:rPr>
                        <a:t>Aasia</a:t>
                      </a:r>
                      <a:endParaRPr lang="fi-FI" sz="1800" kern="1200" dirty="0" smtClean="0">
                        <a:solidFill>
                          <a:schemeClr val="bg1"/>
                        </a:solidFill>
                        <a:effectLst/>
                        <a:latin typeface="+mn-lt"/>
                        <a:ea typeface="+mn-ea"/>
                        <a:cs typeface="+mn-cs"/>
                      </a:endParaRPr>
                    </a:p>
                  </a:txBody>
                  <a:tcPr marL="91447" marR="91447" marT="45675" marB="45675"/>
                </a:tc>
                <a:tc>
                  <a:txBody>
                    <a:bodyPr/>
                    <a:lstStyle/>
                    <a:p>
                      <a:r>
                        <a:rPr lang="fi-FI" sz="1800" dirty="0" smtClean="0"/>
                        <a:t>Toiminta</a:t>
                      </a:r>
                      <a:r>
                        <a:rPr lang="fi-FI" sz="1800" baseline="0" dirty="0" smtClean="0"/>
                        <a:t>vuodet</a:t>
                      </a:r>
                      <a:endParaRPr lang="fi-FI" sz="1800" dirty="0"/>
                    </a:p>
                  </a:txBody>
                  <a:tcPr marL="91447" marR="91447" marT="45675" marB="45675"/>
                </a:tc>
                <a:tc>
                  <a:txBody>
                    <a:bodyPr/>
                    <a:lstStyle/>
                    <a:p>
                      <a:r>
                        <a:rPr lang="fi-FI" sz="1800" dirty="0" smtClean="0"/>
                        <a:t>Hyödynsaajat</a:t>
                      </a:r>
                      <a:endParaRPr lang="fi-FI" sz="1800" dirty="0"/>
                    </a:p>
                  </a:txBody>
                  <a:tcPr marL="91447" marR="91447" marT="45675" marB="45675"/>
                </a:tc>
                <a:tc>
                  <a:txBody>
                    <a:bodyPr/>
                    <a:lstStyle/>
                    <a:p>
                      <a:endParaRPr lang="fi-FI" sz="1800" dirty="0"/>
                    </a:p>
                  </a:txBody>
                  <a:tcPr marL="91447" marR="91447" marT="45675" marB="45675"/>
                </a:tc>
              </a:tr>
              <a:tr h="431622">
                <a:tc>
                  <a:txBody>
                    <a:bodyPr/>
                    <a:lstStyle/>
                    <a:p>
                      <a:r>
                        <a:rPr lang="fi-FI" sz="1800" b="1" kern="1200" dirty="0" smtClean="0">
                          <a:solidFill>
                            <a:schemeClr val="dk1"/>
                          </a:solidFill>
                          <a:effectLst/>
                          <a:latin typeface="+mn-lt"/>
                          <a:ea typeface="+mn-ea"/>
                          <a:cs typeface="+mn-cs"/>
                          <a:hlinkClick r:id="rId11"/>
                        </a:rPr>
                        <a:t>Kambodža</a:t>
                      </a:r>
                      <a:endParaRPr lang="fi-FI" sz="1800" b="1" kern="1200" dirty="0" smtClean="0">
                        <a:solidFill>
                          <a:schemeClr val="dk1"/>
                        </a:solidFill>
                        <a:effectLst/>
                        <a:latin typeface="+mn-lt"/>
                        <a:ea typeface="+mn-ea"/>
                        <a:cs typeface="+mn-cs"/>
                      </a:endParaRPr>
                    </a:p>
                  </a:txBody>
                  <a:tcPr marL="91447" marR="91447" marT="45675" marB="45675"/>
                </a:tc>
                <a:tc>
                  <a:txBody>
                    <a:bodyPr/>
                    <a:lstStyle/>
                    <a:p>
                      <a:r>
                        <a:rPr lang="fi-FI" sz="1800" b="1" kern="1200" dirty="0" smtClean="0">
                          <a:solidFill>
                            <a:schemeClr val="dk1"/>
                          </a:solidFill>
                          <a:effectLst/>
                          <a:latin typeface="+mn-lt"/>
                          <a:ea typeface="+mn-ea"/>
                          <a:cs typeface="+mn-cs"/>
                        </a:rPr>
                        <a:t>2007 – jatkuu</a:t>
                      </a:r>
                      <a:endParaRPr lang="fi-FI" sz="1800" b="1" dirty="0"/>
                    </a:p>
                  </a:txBody>
                  <a:tcPr marL="91447" marR="91447" marT="45675" marB="45675"/>
                </a:tc>
                <a:tc>
                  <a:txBody>
                    <a:bodyPr/>
                    <a:lstStyle/>
                    <a:p>
                      <a:r>
                        <a:rPr lang="fi-FI" sz="1800" kern="1200" dirty="0" smtClean="0">
                          <a:solidFill>
                            <a:schemeClr val="dk1"/>
                          </a:solidFill>
                          <a:effectLst/>
                          <a:latin typeface="+mn-lt"/>
                          <a:ea typeface="+mn-ea"/>
                          <a:cs typeface="+mn-cs"/>
                        </a:rPr>
                        <a:t>8102</a:t>
                      </a:r>
                      <a:endParaRPr lang="fi-FI" sz="1800" dirty="0"/>
                    </a:p>
                  </a:txBody>
                  <a:tcPr marL="91447" marR="91447" marT="45675" marB="45675"/>
                </a:tc>
                <a:tc>
                  <a:txBody>
                    <a:bodyPr/>
                    <a:lstStyle/>
                    <a:p>
                      <a:r>
                        <a:rPr lang="fi-FI" sz="1800" dirty="0" smtClean="0"/>
                        <a:t>Katso </a:t>
                      </a:r>
                      <a:r>
                        <a:rPr lang="fi-FI" sz="1800" dirty="0" smtClean="0">
                          <a:hlinkClick r:id="rId12"/>
                        </a:rPr>
                        <a:t>video</a:t>
                      </a:r>
                      <a:r>
                        <a:rPr lang="fi-FI" sz="1800" dirty="0" smtClean="0"/>
                        <a:t>.</a:t>
                      </a:r>
                      <a:endParaRPr lang="fi-FI" sz="1800" dirty="0"/>
                    </a:p>
                  </a:txBody>
                  <a:tcPr marL="91447" marR="91447" marT="45675" marB="45675"/>
                </a:tc>
              </a:tr>
              <a:tr h="367669">
                <a:tc>
                  <a:txBody>
                    <a:bodyPr/>
                    <a:lstStyle/>
                    <a:p>
                      <a:r>
                        <a:rPr lang="fi-FI" sz="1800" b="1" kern="1200" dirty="0" smtClean="0">
                          <a:solidFill>
                            <a:schemeClr val="dk1"/>
                          </a:solidFill>
                          <a:effectLst/>
                          <a:latin typeface="+mn-lt"/>
                          <a:ea typeface="+mn-ea"/>
                          <a:cs typeface="+mn-cs"/>
                          <a:hlinkClick r:id="rId13"/>
                        </a:rPr>
                        <a:t>Nepal</a:t>
                      </a:r>
                      <a:endParaRPr lang="fi-FI" sz="1800" b="1" dirty="0"/>
                    </a:p>
                  </a:txBody>
                  <a:tcPr marL="91447" marR="91447" marT="45675" marB="45675"/>
                </a:tc>
                <a:tc>
                  <a:txBody>
                    <a:bodyPr/>
                    <a:lstStyle/>
                    <a:p>
                      <a:r>
                        <a:rPr lang="fi-FI" sz="1800" b="1" kern="1200" dirty="0" smtClean="0">
                          <a:solidFill>
                            <a:schemeClr val="dk1"/>
                          </a:solidFill>
                          <a:effectLst/>
                          <a:latin typeface="+mn-lt"/>
                          <a:ea typeface="+mn-ea"/>
                          <a:cs typeface="+mn-cs"/>
                        </a:rPr>
                        <a:t>2008 – jatkuu</a:t>
                      </a:r>
                      <a:endParaRPr lang="fi-FI" sz="1800" b="1" dirty="0"/>
                    </a:p>
                  </a:txBody>
                  <a:tcPr marL="91447" marR="91447" marT="45675" marB="45675"/>
                </a:tc>
                <a:tc>
                  <a:txBody>
                    <a:bodyPr/>
                    <a:lstStyle/>
                    <a:p>
                      <a:r>
                        <a:rPr lang="fi-FI" sz="1800" kern="1200" dirty="0" smtClean="0">
                          <a:solidFill>
                            <a:schemeClr val="dk1"/>
                          </a:solidFill>
                          <a:effectLst/>
                          <a:latin typeface="+mn-lt"/>
                          <a:ea typeface="+mn-ea"/>
                          <a:cs typeface="+mn-cs"/>
                        </a:rPr>
                        <a:t>4722</a:t>
                      </a:r>
                      <a:endParaRPr lang="fi-FI" sz="1800" dirty="0"/>
                    </a:p>
                  </a:txBody>
                  <a:tcPr marL="91447" marR="91447" marT="45675" marB="45675"/>
                </a:tc>
                <a:tc>
                  <a:txBody>
                    <a:bodyPr/>
                    <a:lstStyle/>
                    <a:p>
                      <a:r>
                        <a:rPr lang="fi-FI" sz="1800" dirty="0" smtClean="0"/>
                        <a:t>Katso </a:t>
                      </a:r>
                      <a:r>
                        <a:rPr lang="fi-FI" sz="1800" dirty="0" smtClean="0">
                          <a:hlinkClick r:id="rId14"/>
                        </a:rPr>
                        <a:t>video</a:t>
                      </a:r>
                      <a:r>
                        <a:rPr lang="fi-FI" sz="1800" dirty="0" smtClean="0"/>
                        <a:t>.</a:t>
                      </a:r>
                      <a:r>
                        <a:rPr lang="fi-FI" sz="1800" baseline="0" dirty="0" smtClean="0"/>
                        <a:t> </a:t>
                      </a:r>
                      <a:endParaRPr lang="fi-FI" sz="1800" dirty="0"/>
                    </a:p>
                  </a:txBody>
                  <a:tcPr marL="91447" marR="91447" marT="45675" marB="45675"/>
                </a:tc>
              </a:tr>
              <a:tr h="365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b="1" kern="1200" dirty="0" smtClean="0">
                          <a:solidFill>
                            <a:schemeClr val="dk1"/>
                          </a:solidFill>
                          <a:effectLst/>
                          <a:latin typeface="+mn-lt"/>
                          <a:ea typeface="+mn-ea"/>
                          <a:cs typeface="+mn-cs"/>
                          <a:hlinkClick r:id="rId15"/>
                        </a:rPr>
                        <a:t>Myanmar</a:t>
                      </a:r>
                      <a:endParaRPr lang="fi-FI" sz="1800" b="1" kern="1200" dirty="0" smtClean="0">
                        <a:solidFill>
                          <a:schemeClr val="dk1"/>
                        </a:solidFill>
                        <a:effectLst/>
                        <a:latin typeface="+mn-lt"/>
                        <a:ea typeface="+mn-ea"/>
                        <a:cs typeface="+mn-cs"/>
                      </a:endParaRPr>
                    </a:p>
                  </a:txBody>
                  <a:tcPr marL="91447" marR="91447" marT="45675" marB="45675"/>
                </a:tc>
                <a:tc>
                  <a:txBody>
                    <a:bodyPr/>
                    <a:lstStyle/>
                    <a:p>
                      <a:r>
                        <a:rPr lang="fi-FI" sz="1800" b="1" kern="1200" dirty="0" smtClean="0">
                          <a:solidFill>
                            <a:schemeClr val="dk1"/>
                          </a:solidFill>
                          <a:effectLst/>
                          <a:latin typeface="+mn-lt"/>
                          <a:ea typeface="+mn-ea"/>
                          <a:cs typeface="+mn-cs"/>
                        </a:rPr>
                        <a:t>2014 – jatkuu</a:t>
                      </a:r>
                      <a:endParaRPr lang="fi-FI" sz="1800" b="1" dirty="0"/>
                    </a:p>
                  </a:txBody>
                  <a:tcPr marL="91447" marR="91447" marT="45675" marB="45675"/>
                </a:tc>
                <a:tc>
                  <a:txBody>
                    <a:bodyPr/>
                    <a:lstStyle/>
                    <a:p>
                      <a:r>
                        <a:rPr lang="fi-FI" sz="1800" kern="1200" dirty="0" smtClean="0">
                          <a:solidFill>
                            <a:schemeClr val="dk1"/>
                          </a:solidFill>
                          <a:effectLst/>
                          <a:latin typeface="+mn-lt"/>
                          <a:ea typeface="+mn-ea"/>
                          <a:cs typeface="+mn-cs"/>
                        </a:rPr>
                        <a:t>181</a:t>
                      </a:r>
                      <a:endParaRPr lang="fi-FI" sz="1800" dirty="0"/>
                    </a:p>
                  </a:txBody>
                  <a:tcPr marL="91447" marR="91447" marT="45675" marB="45675"/>
                </a:tc>
                <a:tc>
                  <a:txBody>
                    <a:bodyPr/>
                    <a:lstStyle/>
                    <a:p>
                      <a:r>
                        <a:rPr lang="fi-FI" sz="1800" dirty="0" smtClean="0"/>
                        <a:t>Lue</a:t>
                      </a:r>
                      <a:r>
                        <a:rPr lang="fi-FI" sz="1800" baseline="0" dirty="0" smtClean="0"/>
                        <a:t> </a:t>
                      </a:r>
                      <a:r>
                        <a:rPr lang="fi-FI" sz="1800" baseline="0" dirty="0" smtClean="0">
                          <a:hlinkClick r:id="rId16"/>
                        </a:rPr>
                        <a:t>artikkeli</a:t>
                      </a:r>
                      <a:r>
                        <a:rPr lang="fi-FI" sz="1800" baseline="0" dirty="0" smtClean="0"/>
                        <a:t>.</a:t>
                      </a:r>
                      <a:endParaRPr lang="fi-FI" sz="1800" dirty="0"/>
                    </a:p>
                  </a:txBody>
                  <a:tcPr marL="91447" marR="91447" marT="45675" marB="45675"/>
                </a:tc>
              </a:tr>
            </a:tbl>
          </a:graphicData>
        </a:graphic>
      </p:graphicFrame>
      <p:pic>
        <p:nvPicPr>
          <p:cNvPr id="1026" name="Picture 2"/>
          <p:cNvPicPr>
            <a:picLocks noChangeAspect="1" noChangeArrowheads="1"/>
          </p:cNvPicPr>
          <p:nvPr/>
        </p:nvPicPr>
        <p:blipFill>
          <a:blip r:embed="rId17"/>
          <a:srcRect/>
          <a:stretch>
            <a:fillRect/>
          </a:stretch>
        </p:blipFill>
        <p:spPr bwMode="auto">
          <a:xfrm>
            <a:off x="6948488" y="1125538"/>
            <a:ext cx="2000250" cy="4679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0825" y="692150"/>
          <a:ext cx="6553200" cy="2014537"/>
        </p:xfrm>
        <a:graphic>
          <a:graphicData uri="http://schemas.openxmlformats.org/drawingml/2006/table">
            <a:tbl>
              <a:tblPr firstRow="1" bandRow="1">
                <a:tableStyleId>{00A15C55-8517-42AA-B614-E9B94910E393}</a:tableStyleId>
              </a:tblPr>
              <a:tblGrid>
                <a:gridCol w="1440264"/>
                <a:gridCol w="1800330"/>
                <a:gridCol w="1878383"/>
                <a:gridCol w="1434223"/>
              </a:tblGrid>
              <a:tr h="640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effectLst/>
                        </a:rPr>
                        <a:t>Väli- Ja Etelä-Amerikka</a:t>
                      </a:r>
                      <a:endParaRPr lang="fi-FI" sz="1800" kern="1200" dirty="0" smtClean="0">
                        <a:solidFill>
                          <a:schemeClr val="bg1"/>
                        </a:solidFill>
                        <a:effectLst/>
                        <a:latin typeface="+mn-lt"/>
                        <a:ea typeface="+mn-ea"/>
                        <a:cs typeface="+mn-cs"/>
                      </a:endParaRPr>
                    </a:p>
                  </a:txBody>
                  <a:tcPr marL="91447" marR="91447" marT="45733" marB="45733"/>
                </a:tc>
                <a:tc>
                  <a:txBody>
                    <a:bodyPr/>
                    <a:lstStyle/>
                    <a:p>
                      <a:r>
                        <a:rPr lang="fi-FI" sz="1800" dirty="0" smtClean="0"/>
                        <a:t>Toiminta</a:t>
                      </a:r>
                      <a:r>
                        <a:rPr lang="fi-FI" sz="1800" baseline="0" dirty="0" smtClean="0"/>
                        <a:t>vuodet</a:t>
                      </a:r>
                      <a:endParaRPr lang="fi-FI" sz="1800" dirty="0"/>
                    </a:p>
                  </a:txBody>
                  <a:tcPr marL="91447" marR="91447" marT="45733" marB="45733"/>
                </a:tc>
                <a:tc>
                  <a:txBody>
                    <a:bodyPr/>
                    <a:lstStyle/>
                    <a:p>
                      <a:r>
                        <a:rPr lang="fi-FI" sz="1800" dirty="0" smtClean="0"/>
                        <a:t>Hyödynsaajat</a:t>
                      </a:r>
                      <a:endParaRPr lang="fi-FI" sz="1800" dirty="0"/>
                    </a:p>
                  </a:txBody>
                  <a:tcPr marL="91447" marR="91447" marT="45733" marB="45733"/>
                </a:tc>
                <a:tc>
                  <a:txBody>
                    <a:bodyPr/>
                    <a:lstStyle/>
                    <a:p>
                      <a:endParaRPr lang="fi-FI" sz="1800" dirty="0"/>
                    </a:p>
                  </a:txBody>
                  <a:tcPr marL="91447" marR="91447" marT="45733" marB="45733"/>
                </a:tc>
              </a:tr>
              <a:tr h="640266">
                <a:tc>
                  <a:txBody>
                    <a:bodyPr/>
                    <a:lstStyle/>
                    <a:p>
                      <a:r>
                        <a:rPr lang="fi-FI" sz="1800" kern="1200" dirty="0" smtClean="0">
                          <a:effectLst/>
                          <a:hlinkClick r:id="rId3"/>
                        </a:rPr>
                        <a:t>Peru</a:t>
                      </a:r>
                      <a:endParaRPr lang="fi-FI" sz="1800" kern="1200" dirty="0" smtClean="0">
                        <a:solidFill>
                          <a:schemeClr val="dk1"/>
                        </a:solidFill>
                        <a:effectLst/>
                        <a:latin typeface="+mn-lt"/>
                        <a:ea typeface="+mn-ea"/>
                        <a:cs typeface="+mn-cs"/>
                      </a:endParaRPr>
                    </a:p>
                  </a:txBody>
                  <a:tcPr marL="91447" marR="91447" marT="45733" marB="45733"/>
                </a:tc>
                <a:tc>
                  <a:txBody>
                    <a:bodyPr/>
                    <a:lstStyle/>
                    <a:p>
                      <a:r>
                        <a:rPr lang="fi-FI" sz="1800" kern="1200" dirty="0" smtClean="0">
                          <a:effectLst/>
                        </a:rPr>
                        <a:t>2008 – 2012</a:t>
                      </a:r>
                      <a:endParaRPr lang="fi-FI" sz="1800" dirty="0"/>
                    </a:p>
                  </a:txBody>
                  <a:tcPr marL="91447" marR="91447" marT="45733" marB="45733"/>
                </a:tc>
                <a:tc>
                  <a:txBody>
                    <a:bodyPr/>
                    <a:lstStyle/>
                    <a:p>
                      <a:r>
                        <a:rPr lang="fi-FI" sz="1800" kern="1200" dirty="0" smtClean="0">
                          <a:effectLst/>
                        </a:rPr>
                        <a:t>835 </a:t>
                      </a:r>
                      <a:endParaRPr lang="fi-FI" sz="1800" dirty="0"/>
                    </a:p>
                  </a:txBody>
                  <a:tcPr marL="91447" marR="91447" marT="45733" marB="45733"/>
                </a:tc>
                <a:tc>
                  <a:txBody>
                    <a:bodyPr/>
                    <a:lstStyle/>
                    <a:p>
                      <a:r>
                        <a:rPr lang="fi-FI" sz="1800" dirty="0" smtClean="0"/>
                        <a:t>Lue </a:t>
                      </a:r>
                      <a:r>
                        <a:rPr lang="fi-FI" sz="1800" dirty="0" smtClean="0">
                          <a:hlinkClick r:id="rId4"/>
                        </a:rPr>
                        <a:t>vaikutus-arvioinnista</a:t>
                      </a:r>
                      <a:r>
                        <a:rPr lang="fi-FI" sz="1800" dirty="0" smtClean="0"/>
                        <a:t>.</a:t>
                      </a:r>
                      <a:r>
                        <a:rPr lang="fi-FI" sz="1800" baseline="0" dirty="0" smtClean="0"/>
                        <a:t> </a:t>
                      </a:r>
                      <a:endParaRPr lang="fi-FI" sz="1800" dirty="0"/>
                    </a:p>
                  </a:txBody>
                  <a:tcPr marL="91447" marR="91447" marT="45733" marB="45733"/>
                </a:tc>
              </a:tr>
              <a:tr h="368139">
                <a:tc>
                  <a:txBody>
                    <a:bodyPr/>
                    <a:lstStyle/>
                    <a:p>
                      <a:r>
                        <a:rPr lang="fi-FI" sz="1800" b="1" kern="1200" dirty="0" smtClean="0">
                          <a:effectLst/>
                          <a:hlinkClick r:id="rId5"/>
                        </a:rPr>
                        <a:t>Guatemala</a:t>
                      </a:r>
                      <a:endParaRPr lang="fi-FI" sz="1800" b="1" dirty="0"/>
                    </a:p>
                  </a:txBody>
                  <a:tcPr marL="91447" marR="91447" marT="45733" marB="45733"/>
                </a:tc>
                <a:tc>
                  <a:txBody>
                    <a:bodyPr/>
                    <a:lstStyle/>
                    <a:p>
                      <a:r>
                        <a:rPr lang="fi-FI" sz="1800" b="1" kern="1200" dirty="0" smtClean="0">
                          <a:effectLst/>
                        </a:rPr>
                        <a:t>2011 – 2016</a:t>
                      </a:r>
                      <a:endParaRPr lang="fi-FI" sz="1800" b="1" dirty="0"/>
                    </a:p>
                  </a:txBody>
                  <a:tcPr marL="91447" marR="91447" marT="45733" marB="45733"/>
                </a:tc>
                <a:tc>
                  <a:txBody>
                    <a:bodyPr/>
                    <a:lstStyle/>
                    <a:p>
                      <a:r>
                        <a:rPr lang="fi-FI" sz="1800" kern="1200" dirty="0" smtClean="0">
                          <a:effectLst/>
                        </a:rPr>
                        <a:t>554</a:t>
                      </a:r>
                      <a:endParaRPr lang="fi-FI" sz="1800" dirty="0"/>
                    </a:p>
                  </a:txBody>
                  <a:tcPr marL="91447" marR="91447" marT="45733" marB="45733"/>
                </a:tc>
                <a:tc>
                  <a:txBody>
                    <a:bodyPr/>
                    <a:lstStyle/>
                    <a:p>
                      <a:r>
                        <a:rPr lang="fi-FI" sz="1800" dirty="0" smtClean="0"/>
                        <a:t>Lue </a:t>
                      </a:r>
                      <a:r>
                        <a:rPr lang="fi-FI" sz="1800" dirty="0" err="1" smtClean="0">
                          <a:hlinkClick r:id="rId6"/>
                        </a:rPr>
                        <a:t>blogeja</a:t>
                      </a:r>
                      <a:endParaRPr lang="fi-FI" sz="1800" dirty="0" smtClean="0"/>
                    </a:p>
                  </a:txBody>
                  <a:tcPr marL="91447" marR="91447" marT="45733" marB="45733"/>
                </a:tc>
              </a:tr>
              <a:tr h="365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effectLst/>
                          <a:hlinkClick r:id="rId7"/>
                        </a:rPr>
                        <a:t>Haiti</a:t>
                      </a:r>
                      <a:endParaRPr lang="fi-FI" sz="1800" kern="1200" dirty="0" smtClean="0">
                        <a:solidFill>
                          <a:schemeClr val="dk1"/>
                        </a:solidFill>
                        <a:effectLst/>
                        <a:latin typeface="+mn-lt"/>
                        <a:ea typeface="+mn-ea"/>
                        <a:cs typeface="+mn-cs"/>
                      </a:endParaRPr>
                    </a:p>
                  </a:txBody>
                  <a:tcPr marL="91447" marR="91447" marT="45733" marB="45733"/>
                </a:tc>
                <a:tc>
                  <a:txBody>
                    <a:bodyPr/>
                    <a:lstStyle/>
                    <a:p>
                      <a:r>
                        <a:rPr lang="fi-FI" sz="1800" kern="1200" dirty="0" smtClean="0">
                          <a:effectLst/>
                        </a:rPr>
                        <a:t>2012 – 2014</a:t>
                      </a:r>
                      <a:endParaRPr lang="fi-FI" sz="1800" dirty="0"/>
                    </a:p>
                  </a:txBody>
                  <a:tcPr marL="91447" marR="91447" marT="45733" marB="45733"/>
                </a:tc>
                <a:tc>
                  <a:txBody>
                    <a:bodyPr/>
                    <a:lstStyle/>
                    <a:p>
                      <a:r>
                        <a:rPr lang="fi-FI" sz="1800" kern="1200" dirty="0" smtClean="0">
                          <a:effectLst/>
                        </a:rPr>
                        <a:t>496</a:t>
                      </a:r>
                      <a:endParaRPr lang="fi-FI" sz="1800" dirty="0"/>
                    </a:p>
                  </a:txBody>
                  <a:tcPr marL="91447" marR="91447" marT="45733" marB="45733"/>
                </a:tc>
                <a:tc>
                  <a:txBody>
                    <a:bodyPr/>
                    <a:lstStyle/>
                    <a:p>
                      <a:r>
                        <a:rPr lang="fi-FI" sz="1800" dirty="0" smtClean="0"/>
                        <a:t>Katso</a:t>
                      </a:r>
                      <a:r>
                        <a:rPr lang="fi-FI" sz="1800" baseline="0" dirty="0" smtClean="0"/>
                        <a:t> </a:t>
                      </a:r>
                      <a:r>
                        <a:rPr lang="fi-FI" sz="1800" baseline="0" dirty="0" smtClean="0">
                          <a:hlinkClick r:id="rId8"/>
                        </a:rPr>
                        <a:t>video</a:t>
                      </a:r>
                      <a:r>
                        <a:rPr lang="fi-FI" sz="1800" baseline="0" dirty="0" smtClean="0"/>
                        <a:t>. </a:t>
                      </a:r>
                      <a:endParaRPr lang="fi-FI" sz="1800" dirty="0"/>
                    </a:p>
                  </a:txBody>
                  <a:tcPr marL="91447" marR="91447" marT="45733" marB="45733"/>
                </a:tc>
              </a:tr>
            </a:tbl>
          </a:graphicData>
        </a:graphic>
      </p:graphicFrame>
      <p:graphicFrame>
        <p:nvGraphicFramePr>
          <p:cNvPr id="8" name="Content Placeholder 3"/>
          <p:cNvGraphicFramePr>
            <a:graphicFrameLocks/>
          </p:cNvGraphicFramePr>
          <p:nvPr/>
        </p:nvGraphicFramePr>
        <p:xfrm>
          <a:off x="241300" y="4868863"/>
          <a:ext cx="6562725" cy="827087"/>
        </p:xfrm>
        <a:graphic>
          <a:graphicData uri="http://schemas.openxmlformats.org/drawingml/2006/table">
            <a:tbl>
              <a:tblPr firstRow="1" bandRow="1">
                <a:tableStyleId>{F5AB1C69-6EDB-4FF4-983F-18BD219EF322}</a:tableStyleId>
              </a:tblPr>
              <a:tblGrid>
                <a:gridCol w="1450427"/>
                <a:gridCol w="1800105"/>
                <a:gridCol w="1872109"/>
                <a:gridCol w="1440084"/>
              </a:tblGrid>
              <a:tr h="394684">
                <a:tc>
                  <a:txBody>
                    <a:bodyPr/>
                    <a:lstStyle/>
                    <a:p>
                      <a:r>
                        <a:rPr lang="fi-FI" sz="1800" kern="1200" dirty="0" smtClean="0">
                          <a:effectLst/>
                        </a:rPr>
                        <a:t>Eurooppa</a:t>
                      </a:r>
                      <a:endParaRPr lang="fi-FI" sz="1800" b="1" kern="1200" dirty="0">
                        <a:solidFill>
                          <a:schemeClr val="lt1"/>
                        </a:solidFill>
                        <a:effectLst/>
                        <a:latin typeface="+mn-lt"/>
                        <a:ea typeface="+mn-ea"/>
                        <a:cs typeface="+mn-cs"/>
                      </a:endParaRPr>
                    </a:p>
                  </a:txBody>
                  <a:tcPr marL="91435" marR="91435" marT="45758" marB="45758"/>
                </a:tc>
                <a:tc>
                  <a:txBody>
                    <a:bodyPr/>
                    <a:lstStyle/>
                    <a:p>
                      <a:r>
                        <a:rPr lang="fi-FI" sz="1800" dirty="0" smtClean="0"/>
                        <a:t>Toiminta</a:t>
                      </a:r>
                      <a:r>
                        <a:rPr lang="fi-FI" sz="1800" baseline="0" dirty="0" smtClean="0"/>
                        <a:t>vuodet</a:t>
                      </a:r>
                      <a:endParaRPr lang="fi-FI" sz="1800" dirty="0"/>
                    </a:p>
                  </a:txBody>
                  <a:tcPr marL="91435" marR="91435" marT="45758" marB="45758"/>
                </a:tc>
                <a:tc>
                  <a:txBody>
                    <a:bodyPr/>
                    <a:lstStyle/>
                    <a:p>
                      <a:r>
                        <a:rPr lang="fi-FI" sz="1800" dirty="0" smtClean="0"/>
                        <a:t>Hyödynsaajat</a:t>
                      </a:r>
                      <a:endParaRPr lang="fi-FI" sz="1800" dirty="0"/>
                    </a:p>
                  </a:txBody>
                  <a:tcPr marL="91435" marR="91435" marT="45758" marB="45758"/>
                </a:tc>
                <a:tc>
                  <a:txBody>
                    <a:bodyPr/>
                    <a:lstStyle/>
                    <a:p>
                      <a:endParaRPr lang="fi-FI" sz="1800" dirty="0"/>
                    </a:p>
                  </a:txBody>
                  <a:tcPr marL="91435" marR="91435" marT="45758" marB="45758"/>
                </a:tc>
              </a:tr>
              <a:tr h="432403">
                <a:tc>
                  <a:txBody>
                    <a:bodyPr/>
                    <a:lstStyle/>
                    <a:p>
                      <a:r>
                        <a:rPr lang="fi-FI" sz="1800" kern="1200" dirty="0" smtClean="0">
                          <a:effectLst/>
                          <a:hlinkClick r:id="rId9"/>
                        </a:rPr>
                        <a:t>Kosovo</a:t>
                      </a:r>
                      <a:endParaRPr lang="fi-FI" sz="1800" kern="1200" dirty="0" smtClean="0">
                        <a:solidFill>
                          <a:schemeClr val="dk1"/>
                        </a:solidFill>
                        <a:effectLst/>
                        <a:latin typeface="+mn-lt"/>
                        <a:ea typeface="+mn-ea"/>
                        <a:cs typeface="+mn-cs"/>
                      </a:endParaRPr>
                    </a:p>
                  </a:txBody>
                  <a:tcPr marL="91435" marR="91435" marT="45758" marB="45758"/>
                </a:tc>
                <a:tc>
                  <a:txBody>
                    <a:bodyPr/>
                    <a:lstStyle/>
                    <a:p>
                      <a:r>
                        <a:rPr lang="fi-FI" sz="1800" kern="1200" dirty="0" smtClean="0">
                          <a:effectLst/>
                        </a:rPr>
                        <a:t>2012 – 2014</a:t>
                      </a:r>
                      <a:endParaRPr lang="fi-FI" sz="1800" dirty="0"/>
                    </a:p>
                  </a:txBody>
                  <a:tcPr marL="91435" marR="91435" marT="45758" marB="45758"/>
                </a:tc>
                <a:tc>
                  <a:txBody>
                    <a:bodyPr/>
                    <a:lstStyle/>
                    <a:p>
                      <a:r>
                        <a:rPr lang="fi-FI" sz="1800" kern="1200" dirty="0" smtClean="0">
                          <a:effectLst/>
                        </a:rPr>
                        <a:t>897</a:t>
                      </a:r>
                      <a:endParaRPr lang="fi-FI" sz="1800" dirty="0"/>
                    </a:p>
                  </a:txBody>
                  <a:tcPr marL="91435" marR="91435" marT="45758" marB="45758"/>
                </a:tc>
                <a:tc>
                  <a:txBody>
                    <a:bodyPr/>
                    <a:lstStyle/>
                    <a:p>
                      <a:r>
                        <a:rPr lang="fi-FI" sz="1800" dirty="0" smtClean="0"/>
                        <a:t>Lue </a:t>
                      </a:r>
                      <a:r>
                        <a:rPr lang="fi-FI" sz="1800" dirty="0" err="1" smtClean="0">
                          <a:hlinkClick r:id="rId10"/>
                        </a:rPr>
                        <a:t>blogeja</a:t>
                      </a:r>
                      <a:r>
                        <a:rPr lang="fi-FI" sz="1800" dirty="0" smtClean="0"/>
                        <a:t>.</a:t>
                      </a:r>
                      <a:endParaRPr lang="fi-FI" sz="1800" dirty="0"/>
                    </a:p>
                  </a:txBody>
                  <a:tcPr marL="91435" marR="91435" marT="45758" marB="45758"/>
                </a:tc>
              </a:tr>
            </a:tbl>
          </a:graphicData>
        </a:graphic>
      </p:graphicFrame>
      <p:graphicFrame>
        <p:nvGraphicFramePr>
          <p:cNvPr id="10" name="Content Placeholder 3"/>
          <p:cNvGraphicFramePr>
            <a:graphicFrameLocks/>
          </p:cNvGraphicFramePr>
          <p:nvPr/>
        </p:nvGraphicFramePr>
        <p:xfrm>
          <a:off x="250825" y="3284538"/>
          <a:ext cx="6553200" cy="1019175"/>
        </p:xfrm>
        <a:graphic>
          <a:graphicData uri="http://schemas.openxmlformats.org/drawingml/2006/table">
            <a:tbl>
              <a:tblPr firstRow="1" bandRow="1">
                <a:tableStyleId>{7DF18680-E054-41AD-8BC1-D1AEF772440D}</a:tableStyleId>
              </a:tblPr>
              <a:tblGrid>
                <a:gridCol w="1440264"/>
                <a:gridCol w="1800330"/>
                <a:gridCol w="1878383"/>
                <a:gridCol w="1434223"/>
              </a:tblGrid>
              <a:tr h="394350">
                <a:tc>
                  <a:txBody>
                    <a:bodyPr/>
                    <a:lstStyle/>
                    <a:p>
                      <a:r>
                        <a:rPr lang="fi-FI" sz="1800" kern="1200" dirty="0" smtClean="0">
                          <a:solidFill>
                            <a:schemeClr val="tx1"/>
                          </a:solidFill>
                          <a:effectLst/>
                        </a:rPr>
                        <a:t>Lähi-itä</a:t>
                      </a:r>
                      <a:endParaRPr lang="fi-FI" sz="1800" b="1" kern="1200" dirty="0">
                        <a:solidFill>
                          <a:schemeClr val="tx1"/>
                        </a:solidFill>
                        <a:effectLst/>
                        <a:latin typeface="+mn-lt"/>
                        <a:ea typeface="+mn-ea"/>
                        <a:cs typeface="+mn-cs"/>
                      </a:endParaRPr>
                    </a:p>
                  </a:txBody>
                  <a:tcPr marL="91447" marR="91447" marT="45719" marB="45719"/>
                </a:tc>
                <a:tc>
                  <a:txBody>
                    <a:bodyPr/>
                    <a:lstStyle/>
                    <a:p>
                      <a:r>
                        <a:rPr lang="fi-FI" sz="1800" dirty="0" smtClean="0">
                          <a:solidFill>
                            <a:schemeClr val="tx1"/>
                          </a:solidFill>
                        </a:rPr>
                        <a:t>Toiminta</a:t>
                      </a:r>
                      <a:r>
                        <a:rPr lang="fi-FI" sz="1800" baseline="0" dirty="0" smtClean="0">
                          <a:solidFill>
                            <a:schemeClr val="tx1"/>
                          </a:solidFill>
                        </a:rPr>
                        <a:t>vuodet</a:t>
                      </a:r>
                      <a:endParaRPr lang="fi-FI" sz="1800" dirty="0">
                        <a:solidFill>
                          <a:schemeClr val="tx1"/>
                        </a:solidFill>
                      </a:endParaRPr>
                    </a:p>
                  </a:txBody>
                  <a:tcPr marL="91447" marR="91447" marT="45719" marB="45719"/>
                </a:tc>
                <a:tc>
                  <a:txBody>
                    <a:bodyPr/>
                    <a:lstStyle/>
                    <a:p>
                      <a:r>
                        <a:rPr lang="fi-FI" sz="1800" dirty="0" smtClean="0">
                          <a:solidFill>
                            <a:schemeClr val="tx1"/>
                          </a:solidFill>
                        </a:rPr>
                        <a:t>Hyödynsaajat</a:t>
                      </a:r>
                      <a:endParaRPr lang="fi-FI" sz="1800" dirty="0">
                        <a:solidFill>
                          <a:schemeClr val="tx1"/>
                        </a:solidFill>
                      </a:endParaRPr>
                    </a:p>
                  </a:txBody>
                  <a:tcPr marL="91447" marR="91447" marT="45719" marB="45719"/>
                </a:tc>
                <a:tc>
                  <a:txBody>
                    <a:bodyPr/>
                    <a:lstStyle/>
                    <a:p>
                      <a:endParaRPr lang="fi-FI" sz="1800" dirty="0">
                        <a:solidFill>
                          <a:schemeClr val="tx1"/>
                        </a:solidFill>
                      </a:endParaRPr>
                    </a:p>
                  </a:txBody>
                  <a:tcPr marL="91447" marR="91447" marT="45719" marB="45719"/>
                </a:tc>
              </a:tr>
              <a:tr h="624825">
                <a:tc>
                  <a:txBody>
                    <a:bodyPr/>
                    <a:lstStyle/>
                    <a:p>
                      <a:r>
                        <a:rPr lang="fi-FI" sz="1700" kern="1200" dirty="0" smtClean="0">
                          <a:effectLst/>
                          <a:hlinkClick r:id="rId11"/>
                        </a:rPr>
                        <a:t>Palestiinalais-alue</a:t>
                      </a:r>
                      <a:endParaRPr lang="fi-FI" sz="1700" kern="1200" dirty="0" smtClean="0">
                        <a:solidFill>
                          <a:schemeClr val="dk1"/>
                        </a:solidFill>
                        <a:effectLst/>
                        <a:latin typeface="+mn-lt"/>
                        <a:ea typeface="+mn-ea"/>
                        <a:cs typeface="+mn-cs"/>
                      </a:endParaRPr>
                    </a:p>
                  </a:txBody>
                  <a:tcPr marL="91447" marR="91447" marT="45719" marB="45719"/>
                </a:tc>
                <a:tc>
                  <a:txBody>
                    <a:bodyPr/>
                    <a:lstStyle/>
                    <a:p>
                      <a:r>
                        <a:rPr lang="fi-FI" sz="1800" kern="1200" dirty="0" smtClean="0">
                          <a:effectLst/>
                        </a:rPr>
                        <a:t>2012 – 2014</a:t>
                      </a:r>
                      <a:endParaRPr lang="fi-FI" sz="1800" dirty="0"/>
                    </a:p>
                  </a:txBody>
                  <a:tcPr marL="91447" marR="91447" marT="45719" marB="45719"/>
                </a:tc>
                <a:tc>
                  <a:txBody>
                    <a:bodyPr/>
                    <a:lstStyle/>
                    <a:p>
                      <a:r>
                        <a:rPr lang="fi-FI" sz="1800" kern="1200" dirty="0" smtClean="0">
                          <a:effectLst/>
                        </a:rPr>
                        <a:t>192</a:t>
                      </a:r>
                      <a:endParaRPr lang="fi-FI" sz="1800" dirty="0"/>
                    </a:p>
                  </a:txBody>
                  <a:tcPr marL="91447" marR="91447" marT="45719" marB="45719"/>
                </a:tc>
                <a:tc>
                  <a:txBody>
                    <a:bodyPr/>
                    <a:lstStyle/>
                    <a:p>
                      <a:endParaRPr lang="fi-FI" sz="1800" dirty="0"/>
                    </a:p>
                  </a:txBody>
                  <a:tcPr marL="91447" marR="91447" marT="45719" marB="45719"/>
                </a:tc>
              </a:tr>
            </a:tbl>
          </a:graphicData>
        </a:graphic>
      </p:graphicFrame>
      <p:pic>
        <p:nvPicPr>
          <p:cNvPr id="2051" name="Picture 3"/>
          <p:cNvPicPr>
            <a:picLocks noChangeAspect="1" noChangeArrowheads="1"/>
          </p:cNvPicPr>
          <p:nvPr/>
        </p:nvPicPr>
        <p:blipFill>
          <a:blip r:embed="rId12"/>
          <a:srcRect/>
          <a:stretch>
            <a:fillRect/>
          </a:stretch>
        </p:blipFill>
        <p:spPr bwMode="auto">
          <a:xfrm>
            <a:off x="6958013" y="692150"/>
            <a:ext cx="2087562" cy="5040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15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fi-FI" altLang="fi-FI" sz="3600" dirty="0" smtClean="0">
                <a:latin typeface="MiddleMan" pitchFamily="50" charset="0"/>
              </a:rPr>
              <a:t>Naisten Pankin hankkeiden osa-alueet 1/ 2</a:t>
            </a:r>
            <a:endParaRPr lang="fi-FI" sz="3600" dirty="0">
              <a:latin typeface="MiddleMan" pitchFamily="50" charset="0"/>
            </a:endParaRPr>
          </a:p>
        </p:txBody>
      </p:sp>
      <p:sp>
        <p:nvSpPr>
          <p:cNvPr id="3" name="Content Placeholder 2"/>
          <p:cNvSpPr>
            <a:spLocks noGrp="1"/>
          </p:cNvSpPr>
          <p:nvPr>
            <p:ph idx="1"/>
          </p:nvPr>
        </p:nvSpPr>
        <p:spPr>
          <a:xfrm>
            <a:off x="457200" y="1484783"/>
            <a:ext cx="8185974" cy="2664297"/>
          </a:xfrm>
        </p:spPr>
        <p:txBody>
          <a:bodyPr>
            <a:normAutofit lnSpcReduction="10000"/>
          </a:bodyPr>
          <a:lstStyle/>
          <a:p>
            <a:pPr marL="0" indent="0">
              <a:defRPr/>
            </a:pPr>
            <a:r>
              <a:rPr lang="fi-FI" sz="2600" dirty="0"/>
              <a:t>Hankkeiden avulla luodaan mahdollisuuksia nousta köyhyydestä ja parantaa naisten ja heidän perheidensä elämänlaatua. </a:t>
            </a:r>
          </a:p>
          <a:p>
            <a:pPr>
              <a:buFont typeface="Wingdings" panose="05000000000000000000" pitchFamily="2" charset="2"/>
              <a:buChar char="ü"/>
              <a:defRPr/>
            </a:pPr>
            <a:r>
              <a:rPr lang="fi-FI" altLang="fi-FI" sz="2600" b="1" dirty="0">
                <a:ea typeface="Verdana" panose="020B0604030504040204" pitchFamily="34" charset="0"/>
                <a:cs typeface="Verdana" panose="020B0604030504040204" pitchFamily="34" charset="0"/>
              </a:rPr>
              <a:t>Säästövetoinen, ryhmämuotoinen </a:t>
            </a:r>
            <a:r>
              <a:rPr lang="fi-FI" altLang="fi-FI" sz="2600" b="1" dirty="0" smtClean="0">
                <a:ea typeface="Verdana" panose="020B0604030504040204" pitchFamily="34" charset="0"/>
                <a:cs typeface="Verdana" panose="020B0604030504040204" pitchFamily="34" charset="0"/>
              </a:rPr>
              <a:t>pienrahoitus</a:t>
            </a:r>
            <a:endParaRPr lang="fi-FI" altLang="fi-FI" sz="2600" b="1" dirty="0">
              <a:ea typeface="Verdana" panose="020B0604030504040204" pitchFamily="34" charset="0"/>
              <a:cs typeface="Verdana" panose="020B0604030504040204" pitchFamily="34" charset="0"/>
            </a:endParaRPr>
          </a:p>
          <a:p>
            <a:pPr>
              <a:buFont typeface="Wingdings" panose="05000000000000000000" pitchFamily="2" charset="2"/>
              <a:buChar char="ü"/>
              <a:defRPr/>
            </a:pPr>
            <a:r>
              <a:rPr lang="fi-FI" altLang="fi-FI" sz="2600" b="1" dirty="0">
                <a:ea typeface="Verdana" panose="020B0604030504040204" pitchFamily="34" charset="0"/>
                <a:cs typeface="Verdana" panose="020B0604030504040204" pitchFamily="34" charset="0"/>
              </a:rPr>
              <a:t>Ammatillisen osaamisen </a:t>
            </a:r>
            <a:r>
              <a:rPr lang="fi-FI" altLang="fi-FI" sz="2600" b="1" dirty="0" smtClean="0">
                <a:ea typeface="Verdana" panose="020B0604030504040204" pitchFamily="34" charset="0"/>
                <a:cs typeface="Verdana" panose="020B0604030504040204" pitchFamily="34" charset="0"/>
              </a:rPr>
              <a:t>kehittäminen</a:t>
            </a:r>
            <a:endParaRPr lang="fi-FI" altLang="fi-FI" sz="2600" b="1" dirty="0">
              <a:ea typeface="Verdana" panose="020B0604030504040204" pitchFamily="34" charset="0"/>
              <a:cs typeface="Verdana" panose="020B0604030504040204" pitchFamily="34" charset="0"/>
            </a:endParaRPr>
          </a:p>
          <a:p>
            <a:pPr>
              <a:buFont typeface="Wingdings" panose="05000000000000000000" pitchFamily="2" charset="2"/>
              <a:buChar char="ü"/>
              <a:defRPr/>
            </a:pPr>
            <a:r>
              <a:rPr lang="fi-FI" altLang="fi-FI" sz="2600" b="1" dirty="0">
                <a:ea typeface="Verdana" panose="020B0604030504040204" pitchFamily="34" charset="0"/>
                <a:cs typeface="Verdana" panose="020B0604030504040204" pitchFamily="34" charset="0"/>
              </a:rPr>
              <a:t>Yrittäjyystaitojen kehittäminen</a:t>
            </a:r>
          </a:p>
          <a:p>
            <a:pPr marL="0" indent="0">
              <a:buNone/>
            </a:pPr>
            <a:endParaRPr lang="fi-FI"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316125"/>
            <a:ext cx="6107402" cy="25418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2348" y="5589240"/>
            <a:ext cx="1001652" cy="1268760"/>
          </a:xfrm>
          <a:prstGeom prst="rect">
            <a:avLst/>
          </a:prstGeom>
        </p:spPr>
      </p:pic>
    </p:spTree>
    <p:extLst>
      <p:ext uri="{BB962C8B-B14F-4D97-AF65-F5344CB8AC3E}">
        <p14:creationId xmlns:p14="http://schemas.microsoft.com/office/powerpoint/2010/main" val="296732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3050"/>
            <a:ext cx="1917849" cy="923702"/>
          </a:xfrm>
        </p:spPr>
        <p:txBody>
          <a:bodyPr>
            <a:normAutofit/>
          </a:bodyPr>
          <a:lstStyle/>
          <a:p>
            <a:r>
              <a:rPr lang="fi-FI" sz="3600" b="0" dirty="0" smtClean="0">
                <a:latin typeface="MiddleMan" pitchFamily="50" charset="0"/>
              </a:rPr>
              <a:t>2/ 2  </a:t>
            </a:r>
            <a:endParaRPr lang="fi-FI" sz="3600" b="0" dirty="0">
              <a:latin typeface="MiddleMan" pitchFamily="50"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86289" y="714147"/>
            <a:ext cx="4974143" cy="5307141"/>
          </a:xfrm>
        </p:spPr>
      </p:pic>
      <p:sp>
        <p:nvSpPr>
          <p:cNvPr id="4" name="Text Placeholder 3"/>
          <p:cNvSpPr>
            <a:spLocks noGrp="1"/>
          </p:cNvSpPr>
          <p:nvPr>
            <p:ph type="body" sz="half" idx="2"/>
          </p:nvPr>
        </p:nvSpPr>
        <p:spPr>
          <a:xfrm>
            <a:off x="457200" y="1844824"/>
            <a:ext cx="3008313" cy="4281339"/>
          </a:xfrm>
        </p:spPr>
        <p:txBody>
          <a:bodyPr>
            <a:normAutofit fontScale="92500" lnSpcReduction="20000"/>
          </a:bodyPr>
          <a:lstStyle/>
          <a:p>
            <a:pPr>
              <a:buFont typeface="Wingdings" pitchFamily="2" charset="2"/>
              <a:buChar char="ü"/>
            </a:pPr>
            <a:r>
              <a:rPr lang="fi-FI" altLang="fi-FI" sz="2400" b="1" dirty="0" smtClean="0"/>
              <a:t>Markkinoillepääsyn varmistaminen</a:t>
            </a:r>
          </a:p>
          <a:p>
            <a:pPr>
              <a:buFont typeface="Wingdings" pitchFamily="2" charset="2"/>
              <a:buChar char="ü"/>
            </a:pPr>
            <a:endParaRPr lang="fi-FI" altLang="fi-FI" sz="2400" b="1" dirty="0" smtClean="0"/>
          </a:p>
          <a:p>
            <a:pPr>
              <a:buFont typeface="Wingdings" pitchFamily="2" charset="2"/>
              <a:buChar char="ü"/>
            </a:pPr>
            <a:r>
              <a:rPr lang="fi-FI" altLang="fi-FI" sz="2400" b="1" dirty="0" smtClean="0"/>
              <a:t>”Business </a:t>
            </a:r>
            <a:r>
              <a:rPr lang="fi-FI" altLang="fi-FI" sz="2400" b="1" dirty="0" err="1" smtClean="0"/>
              <a:t>literacy</a:t>
            </a:r>
            <a:r>
              <a:rPr lang="fi-FI" altLang="fi-FI" sz="2400" b="1" dirty="0" smtClean="0"/>
              <a:t>”</a:t>
            </a:r>
          </a:p>
          <a:p>
            <a:pPr>
              <a:buFont typeface="Wingdings" pitchFamily="2" charset="2"/>
              <a:buChar char="ü"/>
            </a:pPr>
            <a:endParaRPr lang="fi-FI" altLang="fi-FI" sz="2400" dirty="0" smtClean="0"/>
          </a:p>
          <a:p>
            <a:pPr>
              <a:buFont typeface="Wingdings" pitchFamily="2" charset="2"/>
              <a:buChar char="ü"/>
            </a:pPr>
            <a:r>
              <a:rPr lang="fi-FI" altLang="fi-FI" sz="2400" b="1" dirty="0" smtClean="0"/>
              <a:t>Elämän- ja kansalaistaitojen vahvistaminen</a:t>
            </a:r>
          </a:p>
          <a:p>
            <a:pPr>
              <a:buFont typeface="Wingdings" pitchFamily="2" charset="2"/>
              <a:buChar char="ü"/>
            </a:pPr>
            <a:endParaRPr lang="fi-FI" altLang="fi-FI" sz="2400" b="1" dirty="0" smtClean="0"/>
          </a:p>
          <a:p>
            <a:pPr>
              <a:buFont typeface="Wingdings" pitchFamily="2" charset="2"/>
              <a:buChar char="ü"/>
            </a:pPr>
            <a:r>
              <a:rPr lang="fi-FI" altLang="fi-FI" sz="2400" b="1" dirty="0" smtClean="0"/>
              <a:t>Oikeustietoisuuden vahvistaminen </a:t>
            </a:r>
          </a:p>
          <a:p>
            <a:pPr>
              <a:buFont typeface="Wingdings" pitchFamily="2" charset="2"/>
              <a:buChar char="ü"/>
            </a:pPr>
            <a:endParaRPr lang="fi-FI" altLang="fi-FI" sz="2400" b="1" dirty="0" smtClean="0"/>
          </a:p>
          <a:p>
            <a:pPr>
              <a:buFont typeface="Wingdings" pitchFamily="2" charset="2"/>
              <a:buChar char="ü"/>
            </a:pPr>
            <a:r>
              <a:rPr lang="fi-FI" altLang="fi-FI" sz="2400" b="1" dirty="0" smtClean="0"/>
              <a:t>Verkostoituminen</a:t>
            </a:r>
            <a:r>
              <a:rPr lang="fi-FI" altLang="fi-FI" sz="2400" dirty="0" smtClean="0"/>
              <a:t> </a:t>
            </a:r>
          </a:p>
          <a:p>
            <a:endParaRPr lang="fi-FI"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001652" cy="1268760"/>
          </a:xfrm>
          <a:prstGeom prst="rect">
            <a:avLst/>
          </a:prstGeom>
        </p:spPr>
      </p:pic>
    </p:spTree>
    <p:extLst>
      <p:ext uri="{BB962C8B-B14F-4D97-AF65-F5344CB8AC3E}">
        <p14:creationId xmlns:p14="http://schemas.microsoft.com/office/powerpoint/2010/main" val="384691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554960" cy="1715790"/>
          </a:xfrm>
        </p:spPr>
        <p:txBody>
          <a:bodyPr>
            <a:noAutofit/>
          </a:bodyPr>
          <a:lstStyle/>
          <a:p>
            <a:r>
              <a:rPr lang="fi-FI" sz="3600" b="0" dirty="0" smtClean="0">
                <a:latin typeface="MiddleMan" pitchFamily="50" charset="0"/>
              </a:rPr>
              <a:t>Taustaa naisten oikeudesta toimeentuloon</a:t>
            </a:r>
            <a:endParaRPr lang="fi-FI" sz="3600" b="0" dirty="0">
              <a:latin typeface="MiddleMan" pitchFamily="50"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2856" y="675481"/>
            <a:ext cx="2085975" cy="5048250"/>
          </a:xfrm>
        </p:spPr>
      </p:pic>
      <p:sp>
        <p:nvSpPr>
          <p:cNvPr id="4" name="Text Placeholder 3"/>
          <p:cNvSpPr>
            <a:spLocks noGrp="1"/>
          </p:cNvSpPr>
          <p:nvPr>
            <p:ph type="body" sz="half" idx="2"/>
          </p:nvPr>
        </p:nvSpPr>
        <p:spPr>
          <a:xfrm>
            <a:off x="457200" y="2204864"/>
            <a:ext cx="5554960" cy="4104456"/>
          </a:xfrm>
        </p:spPr>
        <p:txBody>
          <a:bodyPr>
            <a:noAutofit/>
          </a:bodyPr>
          <a:lstStyle/>
          <a:p>
            <a:pPr>
              <a:defRPr/>
            </a:pPr>
            <a:r>
              <a:rPr lang="fi-FI" altLang="fi-FI" sz="2400" dirty="0"/>
              <a:t>Vuonna 1979 solmittiin </a:t>
            </a:r>
            <a:r>
              <a:rPr lang="fi-FI" altLang="fi-FI" sz="2400" b="1" dirty="0">
                <a:solidFill>
                  <a:schemeClr val="bg2">
                    <a:lumMod val="50000"/>
                  </a:schemeClr>
                </a:solidFill>
              </a:rPr>
              <a:t>naisten oikeuksia edistävä </a:t>
            </a:r>
            <a:r>
              <a:rPr lang="fi-FI" altLang="fi-FI" sz="2400" b="1" dirty="0" err="1">
                <a:solidFill>
                  <a:schemeClr val="bg2">
                    <a:lumMod val="50000"/>
                  </a:schemeClr>
                </a:solidFill>
              </a:rPr>
              <a:t>CEDAW-sopimus</a:t>
            </a:r>
            <a:r>
              <a:rPr lang="fi-FI" altLang="fi-FI" sz="2400" dirty="0"/>
              <a:t>, jota 189 YK:n jäsenjärjestöä on sitoutunut noudattamaan. </a:t>
            </a:r>
          </a:p>
          <a:p>
            <a:pPr>
              <a:defRPr/>
            </a:pPr>
            <a:r>
              <a:rPr lang="fi-FI" altLang="fi-FI" sz="2400" b="1" dirty="0">
                <a:solidFill>
                  <a:schemeClr val="bg2">
                    <a:lumMod val="50000"/>
                  </a:schemeClr>
                </a:solidFill>
              </a:rPr>
              <a:t>YK:n vuosituhattavoitteissa </a:t>
            </a:r>
            <a:r>
              <a:rPr lang="fi-FI" altLang="fi-FI" sz="2400" dirty="0"/>
              <a:t>2000-2015 naisten ja miesten välisen tasa-arvon edistäminen oli yksi keskeisistä tavoitteista.</a:t>
            </a:r>
          </a:p>
          <a:p>
            <a:pPr>
              <a:defRPr/>
            </a:pPr>
            <a:r>
              <a:rPr lang="fi-FI" altLang="fi-FI" sz="2400" dirty="0" smtClean="0"/>
              <a:t>YK:n </a:t>
            </a:r>
            <a:r>
              <a:rPr lang="fi-FI" altLang="fi-FI" sz="2400" b="1" dirty="0">
                <a:solidFill>
                  <a:schemeClr val="bg2">
                    <a:lumMod val="50000"/>
                  </a:schemeClr>
                </a:solidFill>
              </a:rPr>
              <a:t>kestävän kehityksen tavoitteissa (Agenda 2030</a:t>
            </a:r>
            <a:r>
              <a:rPr lang="fi-FI" altLang="fi-FI" sz="2400" b="1" dirty="0">
                <a:solidFill>
                  <a:schemeClr val="bg2">
                    <a:lumMod val="75000"/>
                  </a:schemeClr>
                </a:solidFill>
              </a:rPr>
              <a:t>) </a:t>
            </a:r>
            <a:r>
              <a:rPr lang="fi-FI" altLang="fi-FI" sz="2400" dirty="0"/>
              <a:t>tasa-arvon edistäminen on yksi 17 päätavoitteesta.</a:t>
            </a:r>
          </a:p>
          <a:p>
            <a:endParaRPr lang="fi-FI" sz="2400" dirty="0"/>
          </a:p>
        </p:txBody>
      </p:sp>
    </p:spTree>
    <p:extLst>
      <p:ext uri="{BB962C8B-B14F-4D97-AF65-F5344CB8AC3E}">
        <p14:creationId xmlns:p14="http://schemas.microsoft.com/office/powerpoint/2010/main" val="33434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altLang="fi-FI" sz="4000" dirty="0" smtClean="0">
                <a:latin typeface="MiddleMan" pitchFamily="50" charset="0"/>
              </a:rPr>
              <a:t>Ketk</a:t>
            </a:r>
            <a:r>
              <a:rPr lang="fi-FI" altLang="fi-FI" sz="4000" b="1" dirty="0" smtClean="0">
                <a:latin typeface="MiddleMan" pitchFamily="50" charset="0"/>
              </a:rPr>
              <a:t>ä</a:t>
            </a:r>
            <a:r>
              <a:rPr lang="fi-FI" altLang="fi-FI" sz="4000" dirty="0" smtClean="0">
                <a:latin typeface="MiddleMan" pitchFamily="50" charset="0"/>
              </a:rPr>
              <a:t> p</a:t>
            </a:r>
            <a:r>
              <a:rPr lang="fi-FI" altLang="fi-FI" sz="4000" b="1" dirty="0" smtClean="0">
                <a:latin typeface="MiddleMan" pitchFamily="50" charset="0"/>
              </a:rPr>
              <a:t>ää</a:t>
            </a:r>
            <a:r>
              <a:rPr lang="fi-FI" altLang="fi-FI" sz="4000" dirty="0" smtClean="0">
                <a:latin typeface="MiddleMan" pitchFamily="50" charset="0"/>
              </a:rPr>
              <a:t>sev</a:t>
            </a:r>
            <a:r>
              <a:rPr lang="fi-FI" altLang="fi-FI" sz="4000" b="1" dirty="0" smtClean="0">
                <a:latin typeface="MiddleMan" pitchFamily="50" charset="0"/>
              </a:rPr>
              <a:t>ä</a:t>
            </a:r>
            <a:r>
              <a:rPr lang="fi-FI" altLang="fi-FI" sz="4000" dirty="0" smtClean="0">
                <a:latin typeface="MiddleMan" pitchFamily="50" charset="0"/>
              </a:rPr>
              <a:t>t mukaan? </a:t>
            </a:r>
            <a:endParaRPr lang="fi-FI" sz="4000" dirty="0">
              <a:latin typeface="MiddleMan" pitchFamily="50" charset="0"/>
            </a:endParaRPr>
          </a:p>
        </p:txBody>
      </p:sp>
      <p:sp>
        <p:nvSpPr>
          <p:cNvPr id="3" name="Content Placeholder 2"/>
          <p:cNvSpPr>
            <a:spLocks noGrp="1"/>
          </p:cNvSpPr>
          <p:nvPr>
            <p:ph idx="1"/>
          </p:nvPr>
        </p:nvSpPr>
        <p:spPr/>
        <p:txBody>
          <a:bodyPr>
            <a:normAutofit fontScale="85000" lnSpcReduction="20000"/>
          </a:bodyPr>
          <a:lstStyle/>
          <a:p>
            <a:r>
              <a:rPr lang="fi-FI" altLang="fi-FI" dirty="0" smtClean="0"/>
              <a:t>Naisten Pankin hankkeiden hyödynsaajat ovat kaikkein haavoittuvimmassa asemassa olevia: </a:t>
            </a:r>
          </a:p>
          <a:p>
            <a:pPr>
              <a:buFontTx/>
              <a:buChar char="•"/>
            </a:pPr>
            <a:r>
              <a:rPr lang="fi-FI" altLang="fi-FI" dirty="0" smtClean="0"/>
              <a:t>Yksihuoltajaperheitä ja naisten vastuulla olevia perhekuntia</a:t>
            </a:r>
          </a:p>
          <a:p>
            <a:pPr>
              <a:buFontTx/>
              <a:buChar char="•"/>
            </a:pPr>
            <a:r>
              <a:rPr lang="fi-FI" altLang="fi-FI" dirty="0" smtClean="0"/>
              <a:t>Perheitä, joissa on työttömiä tai toimeentulo on muuten riittämätön</a:t>
            </a:r>
          </a:p>
          <a:p>
            <a:pPr>
              <a:buFontTx/>
              <a:buChar char="•"/>
            </a:pPr>
            <a:r>
              <a:rPr lang="fi-FI" altLang="fi-FI" dirty="0" smtClean="0"/>
              <a:t>Nuoria 15-24 -vuotiaita, joiden koulunkäynti on jäänyt kesken ja joiden toimeentulo on heikko</a:t>
            </a:r>
          </a:p>
          <a:p>
            <a:pPr>
              <a:buFontTx/>
              <a:buChar char="•"/>
            </a:pPr>
            <a:r>
              <a:rPr lang="fi-FI" altLang="fi-FI" dirty="0" smtClean="0"/>
              <a:t>Teiniäitejä, entisiä lapsisotilaita, orpoja, evakkoja ja heidän perheitään tai sijaisperheiden äitiä</a:t>
            </a:r>
          </a:p>
          <a:p>
            <a:pPr>
              <a:buFontTx/>
              <a:buChar char="•"/>
            </a:pPr>
            <a:r>
              <a:rPr lang="fi-FI" altLang="fi-FI" dirty="0" smtClean="0"/>
              <a:t>Yrittäjänaisia, joiden liiketoiminta ei riitä toimeentuloon</a:t>
            </a:r>
          </a:p>
          <a:p>
            <a:pPr marL="0" indent="0">
              <a:buNone/>
            </a:pPr>
            <a:endParaRPr lang="fi-FI"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0"/>
            <a:ext cx="971600" cy="1230693"/>
          </a:xfrm>
          <a:prstGeom prst="rect">
            <a:avLst/>
          </a:prstGeom>
        </p:spPr>
      </p:pic>
    </p:spTree>
    <p:extLst>
      <p:ext uri="{BB962C8B-B14F-4D97-AF65-F5344CB8AC3E}">
        <p14:creationId xmlns:p14="http://schemas.microsoft.com/office/powerpoint/2010/main" val="395441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6976" y="260648"/>
            <a:ext cx="8892042" cy="6264696"/>
          </a:xfrm>
          <a:prstGeom prst="rect">
            <a:avLst/>
          </a:prstGeom>
        </p:spPr>
      </p:pic>
      <p:sp>
        <p:nvSpPr>
          <p:cNvPr id="3" name="TextBox 2"/>
          <p:cNvSpPr txBox="1"/>
          <p:nvPr/>
        </p:nvSpPr>
        <p:spPr>
          <a:xfrm>
            <a:off x="2195736" y="1484784"/>
            <a:ext cx="3816424" cy="1015663"/>
          </a:xfrm>
          <a:prstGeom prst="rect">
            <a:avLst/>
          </a:prstGeom>
          <a:noFill/>
        </p:spPr>
        <p:txBody>
          <a:bodyPr wrap="square" rtlCol="0">
            <a:spAutoFit/>
          </a:bodyPr>
          <a:lstStyle/>
          <a:p>
            <a:r>
              <a:rPr lang="fi-FI" sz="6000" dirty="0" smtClean="0">
                <a:solidFill>
                  <a:schemeClr val="bg2">
                    <a:lumMod val="90000"/>
                  </a:schemeClr>
                </a:solidFill>
                <a:latin typeface="MiddleMan" pitchFamily="50" charset="0"/>
              </a:rPr>
              <a:t>Kiitos!</a:t>
            </a:r>
            <a:endParaRPr lang="fi-FI" sz="6000" dirty="0">
              <a:solidFill>
                <a:schemeClr val="bg2">
                  <a:lumMod val="90000"/>
                </a:schemeClr>
              </a:solidFill>
              <a:latin typeface="MiddleMan" pitchFamily="50" charset="0"/>
            </a:endParaRPr>
          </a:p>
        </p:txBody>
      </p:sp>
    </p:spTree>
    <p:extLst>
      <p:ext uri="{BB962C8B-B14F-4D97-AF65-F5344CB8AC3E}">
        <p14:creationId xmlns:p14="http://schemas.microsoft.com/office/powerpoint/2010/main" val="1724720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915000" cy="1656184"/>
          </a:xfrm>
        </p:spPr>
        <p:txBody>
          <a:bodyPr>
            <a:noAutofit/>
          </a:bodyPr>
          <a:lstStyle/>
          <a:p>
            <a:r>
              <a:rPr lang="fi-FI" altLang="fi-FI" sz="3600" b="0" dirty="0" smtClean="0">
                <a:latin typeface="MiddleMan" pitchFamily="50" charset="0"/>
              </a:rPr>
              <a:t>YK:n vuosituhattavoitteet onnistuivat monin tavoin:</a:t>
            </a:r>
            <a:endParaRPr lang="fi-FI" sz="3600" b="0" dirty="0">
              <a:latin typeface="MiddleMan" pitchFamily="50"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44208" y="1772816"/>
            <a:ext cx="2265673" cy="4213358"/>
          </a:xfrm>
        </p:spPr>
      </p:pic>
      <p:sp>
        <p:nvSpPr>
          <p:cNvPr id="4" name="Text Placeholder 3"/>
          <p:cNvSpPr>
            <a:spLocks noGrp="1"/>
          </p:cNvSpPr>
          <p:nvPr>
            <p:ph type="body" sz="half" idx="2"/>
          </p:nvPr>
        </p:nvSpPr>
        <p:spPr>
          <a:xfrm>
            <a:off x="457200" y="2276872"/>
            <a:ext cx="5915000" cy="3849291"/>
          </a:xfrm>
        </p:spPr>
        <p:txBody>
          <a:bodyPr>
            <a:normAutofit/>
          </a:bodyPr>
          <a:lstStyle/>
          <a:p>
            <a:pPr>
              <a:buFontTx/>
              <a:buChar char="•"/>
            </a:pPr>
            <a:r>
              <a:rPr lang="fi-FI" altLang="fi-FI" sz="2400" dirty="0" smtClean="0"/>
              <a:t>Yhä useammat tytöt käyvät koulua.</a:t>
            </a:r>
          </a:p>
          <a:p>
            <a:pPr>
              <a:buFontTx/>
              <a:buChar char="•"/>
            </a:pPr>
            <a:r>
              <a:rPr lang="fi-FI" altLang="fi-FI" sz="2400" dirty="0" smtClean="0"/>
              <a:t>Yhä useammat naiset ovat ansiotyössä. </a:t>
            </a:r>
          </a:p>
          <a:p>
            <a:pPr>
              <a:buFontTx/>
              <a:buChar char="•"/>
            </a:pPr>
            <a:r>
              <a:rPr lang="fi-FI" altLang="fi-FI" sz="2400" dirty="0" smtClean="0"/>
              <a:t>Yhä useampi nainen aloittaa yritystoiminnan. </a:t>
            </a:r>
            <a:r>
              <a:rPr lang="fi-FI" altLang="fi-FI" sz="2400" b="1" dirty="0" smtClean="0"/>
              <a:t>Naisten yrittäjyys lisääntyy jopa nopeammin kuin miesten. </a:t>
            </a:r>
          </a:p>
          <a:p>
            <a:pPr>
              <a:buFontTx/>
              <a:buChar char="•"/>
            </a:pPr>
            <a:r>
              <a:rPr lang="fi-FI" altLang="fi-FI" sz="2400" dirty="0" smtClean="0"/>
              <a:t>Tyttöjen ja naisten terveys on kohentunut.</a:t>
            </a:r>
          </a:p>
          <a:p>
            <a:pPr>
              <a:buFontTx/>
              <a:buChar char="•"/>
            </a:pPr>
            <a:r>
              <a:rPr lang="fi-FI" altLang="fi-FI" sz="2400" dirty="0" smtClean="0"/>
              <a:t>Naisten mahdollisuudet osallistua yhteiseen päätöksentekoon ovat parantuneet.</a:t>
            </a:r>
          </a:p>
          <a:p>
            <a:pPr>
              <a:spcBef>
                <a:spcPct val="0"/>
              </a:spcBef>
            </a:pPr>
            <a:endParaRPr lang="fi-FI" altLang="fi-FI" dirty="0" smtClean="0"/>
          </a:p>
          <a:p>
            <a:endParaRPr lang="fi-FI" dirty="0"/>
          </a:p>
        </p:txBody>
      </p:sp>
    </p:spTree>
    <p:extLst>
      <p:ext uri="{BB962C8B-B14F-4D97-AF65-F5344CB8AC3E}">
        <p14:creationId xmlns:p14="http://schemas.microsoft.com/office/powerpoint/2010/main" val="379996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i-FI" altLang="fi-FI" sz="3600" dirty="0" smtClean="0">
                <a:latin typeface="MiddleMan" pitchFamily="50" charset="0"/>
              </a:rPr>
              <a:t>Naiset ja kest</a:t>
            </a:r>
            <a:r>
              <a:rPr lang="fi-FI" altLang="fi-FI" sz="3600" b="1" dirty="0" smtClean="0">
                <a:latin typeface="MiddleMan" pitchFamily="50" charset="0"/>
              </a:rPr>
              <a:t>ä</a:t>
            </a:r>
            <a:r>
              <a:rPr lang="fi-FI" altLang="fi-FI" sz="3600" dirty="0" smtClean="0">
                <a:latin typeface="MiddleMan" pitchFamily="50" charset="0"/>
              </a:rPr>
              <a:t>v</a:t>
            </a:r>
            <a:r>
              <a:rPr lang="fi-FI" altLang="fi-FI" sz="3600" b="1" dirty="0" smtClean="0">
                <a:latin typeface="MiddleMan" pitchFamily="50" charset="0"/>
              </a:rPr>
              <a:t>ä</a:t>
            </a:r>
            <a:r>
              <a:rPr lang="fi-FI" altLang="fi-FI" sz="3600" dirty="0" smtClean="0">
                <a:latin typeface="MiddleMan" pitchFamily="50" charset="0"/>
              </a:rPr>
              <a:t>n kehityksen tavoitteet</a:t>
            </a:r>
            <a:endParaRPr lang="fi-FI" sz="3600" dirty="0">
              <a:latin typeface="MiddleMan" pitchFamily="50" charset="0"/>
            </a:endParaRPr>
          </a:p>
        </p:txBody>
      </p:sp>
      <p:sp>
        <p:nvSpPr>
          <p:cNvPr id="3" name="Content Placeholder 2"/>
          <p:cNvSpPr>
            <a:spLocks noGrp="1"/>
          </p:cNvSpPr>
          <p:nvPr>
            <p:ph idx="1"/>
          </p:nvPr>
        </p:nvSpPr>
        <p:spPr>
          <a:xfrm>
            <a:off x="457200" y="1484784"/>
            <a:ext cx="8229600" cy="4641379"/>
          </a:xfrm>
        </p:spPr>
        <p:txBody>
          <a:bodyPr>
            <a:normAutofit fontScale="92500" lnSpcReduction="20000"/>
          </a:bodyPr>
          <a:lstStyle/>
          <a:p>
            <a:pPr marL="354013" lvl="1" indent="0">
              <a:buFontTx/>
              <a:buNone/>
              <a:defRPr/>
            </a:pPr>
            <a:r>
              <a:rPr lang="fi-FI" altLang="fi-FI" sz="2600" dirty="0"/>
              <a:t>Naisten ja tyttöjen aseman parantaminen ja oikeuksien edistäminen on edelleen ajankohtaista:</a:t>
            </a:r>
          </a:p>
          <a:p>
            <a:pPr lvl="1">
              <a:defRPr/>
            </a:pPr>
            <a:r>
              <a:rPr lang="fi-FI" altLang="fi-FI" sz="2600" dirty="0"/>
              <a:t>Köyhyyden vähentäminen</a:t>
            </a:r>
          </a:p>
          <a:p>
            <a:pPr lvl="1">
              <a:defRPr/>
            </a:pPr>
            <a:r>
              <a:rPr lang="fi-FI" altLang="fi-FI" sz="2600" dirty="0"/>
              <a:t>Terveellinen elämä ja hyvinvointi</a:t>
            </a:r>
          </a:p>
          <a:p>
            <a:pPr lvl="1">
              <a:defRPr/>
            </a:pPr>
            <a:r>
              <a:rPr lang="fi-FI" altLang="fi-FI" sz="2600" dirty="0"/>
              <a:t>Kaikille avoin, tasa-arvoinen ja laadukas koulutus</a:t>
            </a:r>
          </a:p>
          <a:p>
            <a:pPr lvl="1">
              <a:defRPr/>
            </a:pPr>
            <a:r>
              <a:rPr lang="fi-FI" altLang="fi-FI" sz="2600" dirty="0"/>
              <a:t>Kaikkia koskeva kestävä talouskasvu, täysi ja tuottava työllisyys ja säälliset työpaikat</a:t>
            </a:r>
          </a:p>
          <a:p>
            <a:pPr lvl="1">
              <a:defRPr/>
            </a:pPr>
            <a:r>
              <a:rPr lang="fi-FI" altLang="fi-FI" sz="2600" dirty="0"/>
              <a:t>Eriarvoisuuden vähentäminen maiden sisällä (eri syistä johtuvat heikoimmassa asemassa olevat ryhmät (esim. etnisiin vähemmistöihin kuuluvat naiset) ja niiden välillä</a:t>
            </a:r>
          </a:p>
          <a:p>
            <a:pPr marL="354013" lvl="1" indent="0">
              <a:buFontTx/>
              <a:buNone/>
              <a:defRPr/>
            </a:pPr>
            <a:endParaRPr lang="fi-FI" altLang="fi-FI" sz="2600" dirty="0"/>
          </a:p>
          <a:p>
            <a:pPr marL="354013" lvl="1" indent="0">
              <a:buFontTx/>
              <a:buNone/>
              <a:defRPr/>
            </a:pPr>
            <a:r>
              <a:rPr lang="fi-FI" altLang="fi-FI" sz="2600" dirty="0"/>
              <a:t>Huomiota kiinnitetään entistä enemmän </a:t>
            </a:r>
            <a:r>
              <a:rPr lang="fi-FI" altLang="fi-FI" sz="2600" b="1" dirty="0">
                <a:solidFill>
                  <a:schemeClr val="bg2">
                    <a:lumMod val="50000"/>
                  </a:schemeClr>
                </a:solidFill>
              </a:rPr>
              <a:t>eriarvoisuuden perimmäisiin syihin</a:t>
            </a:r>
            <a:r>
              <a:rPr lang="fi-FI" altLang="fi-FI" sz="2600" dirty="0">
                <a:solidFill>
                  <a:schemeClr val="bg2">
                    <a:lumMod val="50000"/>
                  </a:schemeClr>
                </a:solidFill>
              </a:rPr>
              <a:t>.</a:t>
            </a:r>
          </a:p>
          <a:p>
            <a:pPr marL="0" indent="0">
              <a:buNone/>
            </a:pPr>
            <a:endParaRPr lang="fi-FI"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348" y="5589240"/>
            <a:ext cx="1001652" cy="1268760"/>
          </a:xfrm>
          <a:prstGeom prst="rect">
            <a:avLst/>
          </a:prstGeom>
        </p:spPr>
      </p:pic>
    </p:spTree>
    <p:extLst>
      <p:ext uri="{BB962C8B-B14F-4D97-AF65-F5344CB8AC3E}">
        <p14:creationId xmlns:p14="http://schemas.microsoft.com/office/powerpoint/2010/main" val="28851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altLang="fi-FI" sz="3600" dirty="0" smtClean="0">
                <a:latin typeface="MiddleMan" pitchFamily="50" charset="0"/>
              </a:rPr>
              <a:t>… mutta yh</a:t>
            </a:r>
            <a:r>
              <a:rPr lang="fi-FI" altLang="fi-FI" sz="3600" b="1" dirty="0" smtClean="0">
                <a:latin typeface="MiddleMan" pitchFamily="50" charset="0"/>
              </a:rPr>
              <a:t>ä</a:t>
            </a:r>
            <a:r>
              <a:rPr lang="fi-FI" altLang="fi-FI" sz="3600" dirty="0" smtClean="0">
                <a:latin typeface="MiddleMan" pitchFamily="50" charset="0"/>
              </a:rPr>
              <a:t>kin:</a:t>
            </a:r>
            <a:endParaRPr lang="fi-FI" sz="3600" dirty="0">
              <a:latin typeface="MiddleMan" pitchFamily="50" charset="0"/>
            </a:endParaRPr>
          </a:p>
        </p:txBody>
      </p:sp>
      <p:sp>
        <p:nvSpPr>
          <p:cNvPr id="3" name="Content Placeholder 2"/>
          <p:cNvSpPr>
            <a:spLocks noGrp="1"/>
          </p:cNvSpPr>
          <p:nvPr>
            <p:ph idx="1"/>
          </p:nvPr>
        </p:nvSpPr>
        <p:spPr>
          <a:xfrm>
            <a:off x="457200" y="1268760"/>
            <a:ext cx="6131024" cy="4857403"/>
          </a:xfrm>
        </p:spPr>
        <p:txBody>
          <a:bodyPr>
            <a:normAutofit/>
          </a:bodyPr>
          <a:lstStyle/>
          <a:p>
            <a:pPr>
              <a:buFontTx/>
              <a:buChar char="•"/>
              <a:defRPr/>
            </a:pPr>
            <a:r>
              <a:rPr lang="fi-FI" sz="2400" dirty="0"/>
              <a:t>Maailman 800 miljoonasta äärimmäisessä köyhyydessä elävästä ihmi­sestä suurin osa on naisia</a:t>
            </a:r>
            <a:r>
              <a:rPr lang="fi-FI" sz="2400" dirty="0" smtClean="0"/>
              <a:t>.</a:t>
            </a:r>
          </a:p>
          <a:p>
            <a:pPr>
              <a:buFontTx/>
              <a:buChar char="•"/>
              <a:defRPr/>
            </a:pPr>
            <a:r>
              <a:rPr lang="fi-FI" altLang="fi-FI" sz="2400" dirty="0" smtClean="0"/>
              <a:t>Vaikeimmassa </a:t>
            </a:r>
            <a:r>
              <a:rPr lang="fi-FI" altLang="fi-FI" sz="2400" dirty="0"/>
              <a:t>asemassa ovat yksinhuoltajat, joiden määrä lisääntyy eri syistä.</a:t>
            </a:r>
          </a:p>
          <a:p>
            <a:pPr>
              <a:buFontTx/>
              <a:buChar char="•"/>
              <a:defRPr/>
            </a:pPr>
            <a:r>
              <a:rPr lang="fi-FI" sz="2400" dirty="0" smtClean="0"/>
              <a:t>Naisista </a:t>
            </a:r>
            <a:r>
              <a:rPr lang="fi-FI" sz="2400" dirty="0"/>
              <a:t>osallistuu palkkatyömarkkinoille 47 %, miehistä 72 %. </a:t>
            </a:r>
            <a:endParaRPr lang="fi-FI" sz="2400" dirty="0" smtClean="0"/>
          </a:p>
          <a:p>
            <a:pPr>
              <a:buFontTx/>
              <a:buChar char="•"/>
              <a:defRPr/>
            </a:pPr>
            <a:r>
              <a:rPr lang="fi-FI" sz="2400" dirty="0" smtClean="0"/>
              <a:t>Kuitenkin </a:t>
            </a:r>
            <a:r>
              <a:rPr lang="fi-FI" sz="2400" dirty="0"/>
              <a:t>naiset tekevät suurimman osan maailman palkattomasta tai epävirallisen sektorin työstä.</a:t>
            </a:r>
            <a:endParaRPr lang="fi-FI"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821" y="1268760"/>
            <a:ext cx="2009775" cy="4695825"/>
          </a:xfrm>
          <a:prstGeom prst="rect">
            <a:avLst/>
          </a:prstGeom>
        </p:spPr>
      </p:pic>
    </p:spTree>
    <p:extLst>
      <p:ext uri="{BB962C8B-B14F-4D97-AF65-F5344CB8AC3E}">
        <p14:creationId xmlns:p14="http://schemas.microsoft.com/office/powerpoint/2010/main" val="25370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altLang="fi-FI" sz="3600" dirty="0" smtClean="0">
                <a:latin typeface="MiddleMan" pitchFamily="50" charset="0"/>
              </a:rPr>
              <a:t>Naisten osallistuminen ty</a:t>
            </a:r>
            <a:r>
              <a:rPr lang="fi-FI" altLang="fi-FI" sz="3600" b="1" dirty="0" smtClean="0">
                <a:latin typeface="MiddleMan" pitchFamily="50" charset="0"/>
              </a:rPr>
              <a:t>ö</a:t>
            </a:r>
            <a:r>
              <a:rPr lang="fi-FI" altLang="fi-FI" sz="3600" dirty="0" smtClean="0">
                <a:latin typeface="MiddleMan" pitchFamily="50" charset="0"/>
              </a:rPr>
              <a:t>voimaan</a:t>
            </a:r>
            <a:br>
              <a:rPr lang="fi-FI" altLang="fi-FI" sz="3600" dirty="0" smtClean="0">
                <a:latin typeface="MiddleMan" pitchFamily="50" charset="0"/>
              </a:rPr>
            </a:br>
            <a:r>
              <a:rPr lang="fi-FI" altLang="fi-FI" sz="3600" dirty="0" smtClean="0">
                <a:latin typeface="MiddleMan" pitchFamily="50" charset="0"/>
              </a:rPr>
              <a:t>(yli 15-vuotiaat)</a:t>
            </a:r>
            <a:endParaRPr lang="fi-FI" sz="3600" dirty="0">
              <a:latin typeface="MiddleMan" pitchFamily="50" charset="0"/>
            </a:endParaRPr>
          </a:p>
        </p:txBody>
      </p:sp>
      <p:sp>
        <p:nvSpPr>
          <p:cNvPr id="3" name="Content Placeholder 2"/>
          <p:cNvSpPr>
            <a:spLocks noGrp="1"/>
          </p:cNvSpPr>
          <p:nvPr>
            <p:ph idx="1"/>
          </p:nvPr>
        </p:nvSpPr>
        <p:spPr>
          <a:xfrm>
            <a:off x="457200" y="1844824"/>
            <a:ext cx="5410944" cy="4281339"/>
          </a:xfrm>
        </p:spPr>
        <p:txBody>
          <a:bodyPr>
            <a:normAutofit/>
          </a:bodyPr>
          <a:lstStyle/>
          <a:p>
            <a:pPr marL="0" indent="0">
              <a:buNone/>
            </a:pPr>
            <a:r>
              <a:rPr lang="fi-FI" b="1" dirty="0" smtClean="0">
                <a:solidFill>
                  <a:srgbClr val="7030A0"/>
                </a:solidFill>
              </a:rPr>
              <a:t>			 </a:t>
            </a:r>
            <a:r>
              <a:rPr lang="fi-FI" dirty="0" smtClean="0"/>
              <a:t>%</a:t>
            </a:r>
          </a:p>
          <a:p>
            <a:pPr marL="0" indent="0">
              <a:buNone/>
            </a:pPr>
            <a:r>
              <a:rPr lang="fi-FI" b="1" dirty="0" smtClean="0">
                <a:solidFill>
                  <a:srgbClr val="7030A0"/>
                </a:solidFill>
              </a:rPr>
              <a:t>Suomi		55 	</a:t>
            </a:r>
            <a:r>
              <a:rPr lang="fi-FI" dirty="0" smtClean="0"/>
              <a:t>naisista</a:t>
            </a:r>
          </a:p>
          <a:p>
            <a:pPr marL="0" indent="0">
              <a:buNone/>
            </a:pPr>
            <a:r>
              <a:rPr lang="fi-FI" dirty="0" smtClean="0"/>
              <a:t>Liberia		58</a:t>
            </a:r>
          </a:p>
          <a:p>
            <a:pPr marL="0" indent="0">
              <a:buNone/>
            </a:pPr>
            <a:r>
              <a:rPr lang="fi-FI" dirty="0" smtClean="0"/>
              <a:t>Uganda		76</a:t>
            </a:r>
          </a:p>
          <a:p>
            <a:pPr marL="0" indent="0">
              <a:buNone/>
            </a:pPr>
            <a:r>
              <a:rPr lang="fi-FI" dirty="0" smtClean="0"/>
              <a:t>Kambodzha	79</a:t>
            </a:r>
          </a:p>
          <a:p>
            <a:pPr marL="0" indent="0">
              <a:buNone/>
            </a:pPr>
            <a:r>
              <a:rPr lang="fi-FI" dirty="0" smtClean="0"/>
              <a:t>Nepal		80</a:t>
            </a:r>
          </a:p>
          <a:p>
            <a:pPr marL="0" indent="0">
              <a:buNone/>
            </a:pPr>
            <a:r>
              <a:rPr lang="fi-FI" dirty="0" smtClean="0"/>
              <a:t>Haiti			61</a:t>
            </a:r>
            <a:endParaRPr lang="fi-FI"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251" y="1444822"/>
            <a:ext cx="2620394" cy="4910813"/>
          </a:xfrm>
          <a:prstGeom prst="rect">
            <a:avLst/>
          </a:prstGeom>
        </p:spPr>
      </p:pic>
    </p:spTree>
    <p:extLst>
      <p:ext uri="{BB962C8B-B14F-4D97-AF65-F5344CB8AC3E}">
        <p14:creationId xmlns:p14="http://schemas.microsoft.com/office/powerpoint/2010/main" val="3736520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3600" dirty="0" smtClean="0">
                <a:latin typeface="MiddleMan" pitchFamily="50" charset="0"/>
              </a:rPr>
              <a:t>Naiset, k</a:t>
            </a:r>
            <a:r>
              <a:rPr lang="fi-FI" altLang="fi-FI" sz="3600" b="1" dirty="0" smtClean="0">
                <a:latin typeface="MiddleMan" pitchFamily="50" charset="0"/>
              </a:rPr>
              <a:t>ö</a:t>
            </a:r>
            <a:r>
              <a:rPr lang="fi-FI" altLang="fi-FI" sz="3600" dirty="0" smtClean="0">
                <a:latin typeface="MiddleMan" pitchFamily="50" charset="0"/>
              </a:rPr>
              <a:t>yhyys ja eriarvoisuus</a:t>
            </a:r>
            <a:endParaRPr lang="fi-FI" sz="3600" dirty="0">
              <a:latin typeface="MiddleMan" pitchFamily="50" charset="0"/>
            </a:endParaRPr>
          </a:p>
        </p:txBody>
      </p:sp>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27584" y="1484784"/>
            <a:ext cx="7344816" cy="4567557"/>
          </a:xfrm>
        </p:spPr>
      </p:pic>
    </p:spTree>
    <p:extLst>
      <p:ext uri="{BB962C8B-B14F-4D97-AF65-F5344CB8AC3E}">
        <p14:creationId xmlns:p14="http://schemas.microsoft.com/office/powerpoint/2010/main" val="1776806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4000" dirty="0" smtClean="0">
                <a:latin typeface="MiddleMan" pitchFamily="50" charset="0"/>
              </a:rPr>
              <a:t>Nainen maataloudessa:</a:t>
            </a:r>
            <a:endParaRPr lang="fi-FI" sz="4000" dirty="0">
              <a:latin typeface="MiddleMan" pitchFamily="50" charset="0"/>
            </a:endParaRPr>
          </a:p>
        </p:txBody>
      </p:sp>
      <p:sp>
        <p:nvSpPr>
          <p:cNvPr id="3" name="Content Placeholder 2"/>
          <p:cNvSpPr>
            <a:spLocks noGrp="1"/>
          </p:cNvSpPr>
          <p:nvPr>
            <p:ph idx="1"/>
          </p:nvPr>
        </p:nvSpPr>
        <p:spPr>
          <a:xfrm>
            <a:off x="457200" y="1412776"/>
            <a:ext cx="8229600" cy="4713387"/>
          </a:xfrm>
        </p:spPr>
        <p:txBody>
          <a:bodyPr>
            <a:normAutofit fontScale="92500" lnSpcReduction="20000"/>
          </a:bodyPr>
          <a:lstStyle/>
          <a:p>
            <a:pPr>
              <a:buFontTx/>
              <a:buChar char="•"/>
            </a:pPr>
            <a:r>
              <a:rPr lang="fi-FI" altLang="fi-FI" sz="2800" dirty="0" smtClean="0"/>
              <a:t>Naiset tekevät lähes puolet maataloustöistä kehitysmaissa.</a:t>
            </a:r>
          </a:p>
          <a:p>
            <a:pPr>
              <a:buFontTx/>
              <a:buChar char="•"/>
            </a:pPr>
            <a:r>
              <a:rPr lang="fi-FI" altLang="fi-FI" sz="2800" dirty="0" smtClean="0"/>
              <a:t>Nainen tekee maataloustyötä kodin lähipiirissä perinteisin menetelmin. Naiset tuottavat jopa 80 % kotitalouden tarvitsemasta ruuasta.</a:t>
            </a:r>
          </a:p>
          <a:p>
            <a:pPr>
              <a:buFontTx/>
              <a:buChar char="•"/>
            </a:pPr>
            <a:r>
              <a:rPr lang="fi-FI" altLang="fi-FI" sz="2800" dirty="0" smtClean="0"/>
              <a:t>Naisen työ on usein miehen ansio. Mies myy kodin ulkopuolella ylijäämän, mitä nainen kodin piirissä tuottaa.</a:t>
            </a:r>
          </a:p>
          <a:p>
            <a:pPr>
              <a:buFontTx/>
              <a:buChar char="•"/>
            </a:pPr>
            <a:r>
              <a:rPr lang="fi-FI" altLang="fi-FI" sz="2800" dirty="0" smtClean="0"/>
              <a:t>Naisilla on usein rajalliset mahdollisuudet liikkua kodin ulkopuolella ja omistaa maata tai karjaa.</a:t>
            </a:r>
          </a:p>
          <a:p>
            <a:pPr>
              <a:buFontTx/>
              <a:buChar char="•"/>
            </a:pPr>
            <a:r>
              <a:rPr lang="fi-FI" altLang="fi-FI" sz="2800" dirty="0" smtClean="0"/>
              <a:t>Kun maatalous laajenee tai teknistyy, siitä vastaa usein mies.</a:t>
            </a:r>
          </a:p>
          <a:p>
            <a:pPr>
              <a:buFontTx/>
              <a:buChar char="•"/>
            </a:pPr>
            <a:r>
              <a:rPr lang="fi-FI" altLang="fi-FI" sz="2800" dirty="0" smtClean="0"/>
              <a:t>Maatalous on maaseudun naisyrittäjyyden lähtökohta.</a:t>
            </a:r>
          </a:p>
          <a:p>
            <a:endParaRPr lang="fi-FI" altLang="fi-FI" dirty="0" smtClean="0"/>
          </a:p>
          <a:p>
            <a:pPr marL="0" indent="0">
              <a:buNone/>
            </a:pPr>
            <a:endParaRPr lang="fi-FI"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348" y="5589240"/>
            <a:ext cx="1001652" cy="1268760"/>
          </a:xfrm>
          <a:prstGeom prst="rect">
            <a:avLst/>
          </a:prstGeom>
        </p:spPr>
      </p:pic>
    </p:spTree>
    <p:extLst>
      <p:ext uri="{BB962C8B-B14F-4D97-AF65-F5344CB8AC3E}">
        <p14:creationId xmlns:p14="http://schemas.microsoft.com/office/powerpoint/2010/main" val="8838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4000" dirty="0" smtClean="0">
                <a:latin typeface="MiddleMan" pitchFamily="50" charset="0"/>
              </a:rPr>
              <a:t>Nainen ty</a:t>
            </a:r>
            <a:r>
              <a:rPr lang="fi-FI" altLang="fi-FI" sz="4000" b="1" dirty="0" smtClean="0">
                <a:latin typeface="MiddleMan" pitchFamily="50" charset="0"/>
              </a:rPr>
              <a:t>ö</a:t>
            </a:r>
            <a:r>
              <a:rPr lang="fi-FI" altLang="fi-FI" sz="4000" dirty="0" smtClean="0">
                <a:latin typeface="MiddleMan" pitchFamily="50" charset="0"/>
              </a:rPr>
              <a:t>el</a:t>
            </a:r>
            <a:r>
              <a:rPr lang="fi-FI" altLang="fi-FI" sz="4000" b="1" dirty="0" smtClean="0">
                <a:latin typeface="MiddleMan" pitchFamily="50" charset="0"/>
              </a:rPr>
              <a:t>ä</a:t>
            </a:r>
            <a:r>
              <a:rPr lang="fi-FI" altLang="fi-FI" sz="4000" dirty="0" smtClean="0">
                <a:latin typeface="MiddleMan" pitchFamily="50" charset="0"/>
              </a:rPr>
              <a:t>m</a:t>
            </a:r>
            <a:r>
              <a:rPr lang="fi-FI" altLang="fi-FI" sz="4000" b="1" dirty="0" smtClean="0">
                <a:latin typeface="MiddleMan" pitchFamily="50" charset="0"/>
              </a:rPr>
              <a:t>ä</a:t>
            </a:r>
            <a:r>
              <a:rPr lang="fi-FI" altLang="fi-FI" sz="4000" dirty="0" smtClean="0">
                <a:latin typeface="MiddleMan" pitchFamily="50" charset="0"/>
              </a:rPr>
              <a:t>ss</a:t>
            </a:r>
            <a:r>
              <a:rPr lang="fi-FI" altLang="fi-FI" sz="4000" b="1" dirty="0" smtClean="0">
                <a:latin typeface="MiddleMan" pitchFamily="50" charset="0"/>
              </a:rPr>
              <a:t>ä</a:t>
            </a:r>
            <a:r>
              <a:rPr lang="fi-FI" altLang="fi-FI" sz="4000" dirty="0" smtClean="0">
                <a:latin typeface="MiddleMan" pitchFamily="50" charset="0"/>
              </a:rPr>
              <a:t>:</a:t>
            </a:r>
            <a:endParaRPr lang="fi-FI" sz="4000" dirty="0">
              <a:latin typeface="MiddleMan" pitchFamily="50" charset="0"/>
            </a:endParaRPr>
          </a:p>
        </p:txBody>
      </p:sp>
      <p:sp>
        <p:nvSpPr>
          <p:cNvPr id="3" name="Content Placeholder 2"/>
          <p:cNvSpPr>
            <a:spLocks noGrp="1"/>
          </p:cNvSpPr>
          <p:nvPr>
            <p:ph idx="1"/>
          </p:nvPr>
        </p:nvSpPr>
        <p:spPr/>
        <p:txBody>
          <a:bodyPr>
            <a:normAutofit lnSpcReduction="10000"/>
          </a:bodyPr>
          <a:lstStyle/>
          <a:p>
            <a:pPr>
              <a:buFontTx/>
              <a:buChar char="•"/>
            </a:pPr>
            <a:r>
              <a:rPr lang="fi-FI" altLang="fi-FI" sz="2800" dirty="0" smtClean="0"/>
              <a:t>Naiset ovat työvoimareservi.</a:t>
            </a:r>
          </a:p>
          <a:p>
            <a:pPr>
              <a:buFontTx/>
              <a:buChar char="•"/>
            </a:pPr>
            <a:r>
              <a:rPr lang="fi-FI" altLang="fi-FI" sz="2800" dirty="0" smtClean="0"/>
              <a:t>Työelämä jakautuu naisten ja miesten töihin, joissa naisaloilla on alhaisempi arvostus.</a:t>
            </a:r>
          </a:p>
          <a:p>
            <a:pPr>
              <a:buFontTx/>
              <a:buChar char="•"/>
            </a:pPr>
            <a:r>
              <a:rPr lang="fi-FI" altLang="fi-FI" sz="2800" dirty="0" smtClean="0"/>
              <a:t>Naiset tekevät yleisimmin matalatuottoisia ja  matalapalkkaisia töitä.</a:t>
            </a:r>
          </a:p>
          <a:p>
            <a:pPr>
              <a:buFontTx/>
              <a:buChar char="•"/>
            </a:pPr>
            <a:r>
              <a:rPr lang="fi-FI" altLang="fi-FI" sz="2800" dirty="0" smtClean="0"/>
              <a:t>Naiset työskentelevät usein ns. haavoittuvissa työsuhteissa esim. epävirallisen talouden puolella.</a:t>
            </a:r>
          </a:p>
          <a:p>
            <a:pPr>
              <a:buFontTx/>
              <a:buChar char="•"/>
            </a:pPr>
            <a:r>
              <a:rPr lang="fi-FI" altLang="fi-FI" sz="2800" dirty="0" smtClean="0"/>
              <a:t>Naiset saavat miehiä pienempää palkkaa ja äitiys heikentää heidän irtisanomissuojaansa.</a:t>
            </a:r>
          </a:p>
          <a:p>
            <a:pPr>
              <a:buFontTx/>
              <a:buChar char="•"/>
            </a:pPr>
            <a:r>
              <a:rPr lang="fi-FI" altLang="fi-FI" sz="2800" dirty="0" smtClean="0"/>
              <a:t>Naisten siirtotyö yleistyy.</a:t>
            </a:r>
          </a:p>
          <a:p>
            <a:pPr marL="0" indent="0">
              <a:buNone/>
            </a:pPr>
            <a:endParaRPr lang="fi-FI"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348" y="5589240"/>
            <a:ext cx="1001652" cy="1268760"/>
          </a:xfrm>
          <a:prstGeom prst="rect">
            <a:avLst/>
          </a:prstGeom>
        </p:spPr>
      </p:pic>
    </p:spTree>
    <p:extLst>
      <p:ext uri="{BB962C8B-B14F-4D97-AF65-F5344CB8AC3E}">
        <p14:creationId xmlns:p14="http://schemas.microsoft.com/office/powerpoint/2010/main" val="413592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2950</Words>
  <Application>Microsoft Office PowerPoint</Application>
  <PresentationFormat>On-screen Show (4:3)</PresentationFormat>
  <Paragraphs>403</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Taustaa naisten oikeudesta toimeentuloon</vt:lpstr>
      <vt:lpstr>YK:n vuosituhattavoitteet onnistuivat monin tavoin:</vt:lpstr>
      <vt:lpstr>Naiset ja kestävän kehityksen tavoitteet</vt:lpstr>
      <vt:lpstr>… mutta yhäkin:</vt:lpstr>
      <vt:lpstr>Naisten osallistuminen työvoimaan (yli 15-vuotiaat)</vt:lpstr>
      <vt:lpstr>Naiset, köyhyys ja eriarvoisuus</vt:lpstr>
      <vt:lpstr>Nainen maataloudessa:</vt:lpstr>
      <vt:lpstr>Nainen työelämässä:</vt:lpstr>
      <vt:lpstr>Nainen yrittäjänä:</vt:lpstr>
      <vt:lpstr>Naisyrittäjyyden hidasteita</vt:lpstr>
      <vt:lpstr>Miksi naisiin pitää panostaa?</vt:lpstr>
      <vt:lpstr>Työ naisten toimeentulon ja yrittäjyyden hyväksi Naisten Pankin tuella</vt:lpstr>
      <vt:lpstr>PowerPoint Presentation</vt:lpstr>
      <vt:lpstr>PowerPoint Presentation</vt:lpstr>
      <vt:lpstr>PowerPoint Presentation</vt:lpstr>
      <vt:lpstr>PowerPoint Presentation</vt:lpstr>
      <vt:lpstr>Naisten Pankin hankkeiden osa-alueet 1/ 2</vt:lpstr>
      <vt:lpstr>2/ 2  </vt:lpstr>
      <vt:lpstr>Ketkä pääsevät mukaan?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Ulla Kärki</dc:creator>
  <cp:lastModifiedBy>Ulla Kärki</cp:lastModifiedBy>
  <cp:revision>34</cp:revision>
  <dcterms:created xsi:type="dcterms:W3CDTF">2016-01-28T14:04:19Z</dcterms:created>
  <dcterms:modified xsi:type="dcterms:W3CDTF">2016-03-04T07:47:35Z</dcterms:modified>
</cp:coreProperties>
</file>